
<file path=[Content_Types].xml><?xml version="1.0" encoding="utf-8"?>
<Types xmlns="http://schemas.openxmlformats.org/package/2006/content-types">
  <Default Extension="jpeg" ContentType="image/jpeg"/>
  <Default Extension="xlsx" ContentType="application/vnd.openxmlformats-officedocument.spreadsheetml.sheet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256" r:id="rId3"/>
    <p:sldId id="276" r:id="rId4"/>
    <p:sldId id="285" r:id="rId5"/>
    <p:sldId id="294" r:id="rId6"/>
    <p:sldId id="257" r:id="rId7"/>
    <p:sldId id="286" r:id="rId8"/>
    <p:sldId id="287" r:id="rId9"/>
    <p:sldId id="273" r:id="rId10"/>
    <p:sldId id="290" r:id="rId11"/>
    <p:sldId id="291" r:id="rId12"/>
    <p:sldId id="295" r:id="rId13"/>
    <p:sldId id="298" r:id="rId14"/>
    <p:sldId id="274" r:id="rId15"/>
    <p:sldId id="292" r:id="rId16"/>
    <p:sldId id="293" r:id="rId17"/>
    <p:sldId id="297" r:id="rId18"/>
    <p:sldId id="262" r:id="rId19"/>
    <p:sldId id="283" r:id="rId20"/>
    <p:sldId id="263" r:id="rId21"/>
    <p:sldId id="264" r:id="rId22"/>
    <p:sldId id="268" r:id="rId23"/>
    <p:sldId id="269" r:id="rId24"/>
    <p:sldId id="279" r:id="rId25"/>
    <p:sldId id="282" r:id="rId26"/>
    <p:sldId id="281" r:id="rId27"/>
    <p:sldId id="29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9900"/>
    <a:srgbClr val="F4F5D1"/>
    <a:srgbClr val="33ED52"/>
    <a:srgbClr val="990000"/>
    <a:srgbClr val="FF66CC"/>
    <a:srgbClr val="990099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60"/>
  </p:normalViewPr>
  <p:slideViewPr>
    <p:cSldViewPr>
      <p:cViewPr>
        <p:scale>
          <a:sx n="80" d="100"/>
          <a:sy n="80" d="100"/>
        </p:scale>
        <p:origin x="-2514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notesMaster" Target="notesMasters/notesMaster1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2160" b="1" i="0" u="none" strike="noStrike" kern="1200" baseline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o-RO" dirty="0" smtClean="0">
                <a:solidFill>
                  <a:schemeClr val="accent3">
                    <a:lumMod val="75000"/>
                  </a:schemeClr>
                </a:solidFill>
              </a:rPr>
              <a:t>PONDEREA ELEVILOR PE CICLURI DE INVĂŢĂMÂNT</a:t>
            </a:r>
            <a:endParaRPr lang="ro-RO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defRPr lang="en-US" sz="2160" b="1" i="0" u="none" strike="noStrike" kern="1200" baseline="0">
                <a:solidFill>
                  <a:schemeClr val="accent3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c:rich>
      </c:tx>
      <c:layout>
        <c:manualLayout>
          <c:xMode val="edge"/>
          <c:yMode val="edge"/>
          <c:x val="0.142018803466282"/>
          <c:y val="0.0564381735362738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924827796911452"/>
          <c:y val="0.281822390104804"/>
          <c:w val="0.836198755693814"/>
          <c:h val="0.64270729178239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rgbClr val="00B0F0"/>
              </a:solidFill>
            </c:spPr>
          </c:dPt>
          <c:dPt>
            <c:idx val="3"/>
            <c:bubble3D val="0"/>
          </c:dPt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cat>
            <c:strRef>
              <c:f>Sheet1!$A$2:$A$5</c:f>
              <c:strCache>
                <c:ptCount val="3"/>
                <c:pt idx="0">
                  <c:v>Primar</c:v>
                </c:pt>
                <c:pt idx="1">
                  <c:v>Gimnazial</c:v>
                </c:pt>
                <c:pt idx="2">
                  <c:v>Liceal zi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188</c:v>
                </c:pt>
                <c:pt idx="1">
                  <c:v>137</c:v>
                </c:pt>
                <c:pt idx="2">
                  <c:v>328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15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txPr>
    <a:bodyPr/>
    <a:lstStyle/>
    <a:p>
      <a:pPr>
        <a:defRPr lang="en-US" sz="1800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229368454010163"/>
          <c:y val="0"/>
          <c:w val="0.958283239692944"/>
          <c:h val="1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48319788962842"/>
          <c:y val="0.737285832975086"/>
          <c:w val="0.239890170031613"/>
          <c:h val="0.25599088024036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noFill/>
    <a:ln>
      <a:noFill/>
    </a:ln>
    <a:scene3d>
      <a:camera prst="orthographicFront"/>
      <a:lightRig rig="threePt" dir="t"/>
    </a:scene3d>
    <a:sp3d>
      <a:bevelB w="6350"/>
    </a:sp3d>
  </c:spPr>
  <c:txPr>
    <a:bodyPr/>
    <a:lstStyle/>
    <a:p>
      <a:pPr>
        <a:defRPr lang="en-US" sz="1800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724453618214"/>
          <c:y val="0.320134937725595"/>
          <c:w val="0.872647876084657"/>
          <c:h val="0.63784287418008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4"/>
          <c:dPt>
            <c:idx val="0"/>
            <c:bubble3D val="0"/>
          </c:dPt>
          <c:dPt>
            <c:idx val="1"/>
            <c:bubble3D val="0"/>
            <c:spPr>
              <a:solidFill>
                <a:srgbClr val="990099"/>
              </a:solidFill>
            </c:spPr>
          </c:dPt>
          <c:dPt>
            <c:idx val="2"/>
            <c:bubble3D val="0"/>
            <c:spPr>
              <a:solidFill>
                <a:srgbClr val="00B0F0"/>
              </a:solidFill>
            </c:spPr>
          </c:dPt>
          <c:dPt>
            <c:idx val="3"/>
            <c:bubble3D val="0"/>
          </c:dPt>
          <c:dLbls>
            <c:dLbl>
              <c:idx val="1"/>
              <c:layout>
                <c:manualLayout>
                  <c:x val="0.12052145278205"/>
                  <c:y val="-0.0037011254068696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01689595312777"/>
                  <c:y val="-0.090555741900218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cat>
            <c:strRef>
              <c:f>Sheet1!$A$2:$A$5</c:f>
              <c:strCache>
                <c:ptCount val="3"/>
                <c:pt idx="1">
                  <c:v>Înscrisi la EN</c:v>
                </c:pt>
                <c:pt idx="2">
                  <c:v>Corigenți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1">
                  <c:v>14</c:v>
                </c:pt>
                <c:pt idx="2">
                  <c:v>11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15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txPr>
    <a:bodyPr/>
    <a:lstStyle/>
    <a:p>
      <a:pPr>
        <a:defRPr lang="en-US" sz="1800"/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8325556419657"/>
          <c:y val="0.0792588624031417"/>
          <c:w val="0.562161611672778"/>
          <c:h val="0.801261005426177"/>
        </c:manualLayout>
      </c:layout>
      <c:pieChart>
        <c:varyColors val="1"/>
        <c:ser>
          <c:idx val="1"/>
          <c:order val="0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explosion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cat>
            <c:strRef>
              <c:f>Sheet1!$A$2:$A$5</c:f>
              <c:strCache>
                <c:ptCount val="2"/>
                <c:pt idx="0">
                  <c:v>promovati</c:v>
                </c:pt>
                <c:pt idx="1">
                  <c:v>repetenti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explosion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cat>
            <c:strRef>
              <c:f>Sheet1!$A$2:$A$5</c:f>
              <c:strCache>
                <c:ptCount val="2"/>
                <c:pt idx="0">
                  <c:v>promovati</c:v>
                </c:pt>
                <c:pt idx="1">
                  <c:v>repetenti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lang="en-US" sz="1800"/>
      </a:pPr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Ultima medie de admitere</c:v>
                </c:pt>
              </c:strCache>
            </c:strRef>
          </c:tx>
          <c:spPr>
            <a:solidFill>
              <a:srgbClr val="33ED52"/>
            </a:solidFill>
            <a:ln>
              <a:solidFill>
                <a:srgbClr val="33ED52"/>
              </a:solidFill>
            </a:ln>
          </c:spPr>
          <c:invertIfNegative val="0"/>
          <c:dLbls>
            <c:delete val="1"/>
          </c:dLbls>
          <c:cat>
            <c:strRef>
              <c:f>Sheet1!$A$2:$A$3</c:f>
              <c:strCache>
                <c:ptCount val="2"/>
                <c:pt idx="0">
                  <c:v>XII A</c:v>
                </c:pt>
                <c:pt idx="1">
                  <c:v>XII C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9.62</c:v>
                </c:pt>
                <c:pt idx="1">
                  <c:v>8.75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Media cls a XII-a</c:v>
                </c:pt>
              </c:strCache>
            </c:strRef>
          </c:tx>
          <c:spPr>
            <a:solidFill>
              <a:schemeClr val="tx2">
                <a:lumMod val="25000"/>
                <a:lumOff val="75000"/>
              </a:schemeClr>
            </a:solidFill>
          </c:spPr>
          <c:invertIfNegative val="0"/>
          <c:dLbls>
            <c:delete val="1"/>
          </c:dLbls>
          <c:cat>
            <c:strRef>
              <c:f>Sheet1!$A$2:$A$3</c:f>
              <c:strCache>
                <c:ptCount val="2"/>
                <c:pt idx="0">
                  <c:v>XII A</c:v>
                </c:pt>
                <c:pt idx="1">
                  <c:v>XII C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9.19</c:v>
                </c:pt>
                <c:pt idx="1">
                  <c:v>8.76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Media la BAC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elete val="1"/>
          </c:dLbls>
          <c:cat>
            <c:strRef>
              <c:f>Sheet1!$A$2:$A$3</c:f>
              <c:strCache>
                <c:ptCount val="2"/>
                <c:pt idx="0">
                  <c:v>XII A</c:v>
                </c:pt>
                <c:pt idx="1">
                  <c:v>XII C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8.35</c:v>
                </c:pt>
                <c:pt idx="1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536832"/>
        <c:axId val="118542720"/>
      </c:barChart>
      <c:catAx>
        <c:axId val="11853683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18542720"/>
        <c:crosses val="autoZero"/>
        <c:auto val="1"/>
        <c:lblAlgn val="ctr"/>
        <c:lblOffset val="100"/>
        <c:noMultiLvlLbl val="0"/>
      </c:catAx>
      <c:valAx>
        <c:axId val="11854272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18536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txPr>
        <a:bodyPr rot="0" spcFirstLastPara="0" vertOverflow="ellipsis" vert="horz" wrap="square" anchor="ctr" anchorCtr="1"/>
        <a:lstStyle/>
        <a:p>
          <a:pPr>
            <a:defRPr lang="en-US"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lang="en-US" sz="1800"/>
      </a:pPr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216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o-RO" dirty="0" smtClean="0"/>
              <a:t>Evoluţia celor</a:t>
            </a:r>
            <a:r>
              <a:rPr lang="ro-RO" baseline="0" dirty="0" smtClean="0"/>
              <a:t> mai mari medii de admitere</a:t>
            </a:r>
            <a:endParaRPr lang="en-U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0319370348897818"/>
          <c:y val="0.125234664582723"/>
          <c:w val="0.968062965110217"/>
          <c:h val="0.7566914913494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2016-2017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Sheet1!$A$2:$A$5</c:f>
              <c:strCache>
                <c:ptCount val="3"/>
                <c:pt idx="0">
                  <c:v>Mate-info</c:v>
                </c:pt>
                <c:pt idx="1">
                  <c:v>Ştiinţe sociale</c:v>
                </c:pt>
                <c:pt idx="2">
                  <c:v>Filologie bilingv lb. Italiană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9.76</c:v>
                </c:pt>
                <c:pt idx="1">
                  <c:v>9.62</c:v>
                </c:pt>
                <c:pt idx="2">
                  <c:v>8.46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33ED52"/>
            </a:solidFill>
          </c:spPr>
          <c:invertIfNegative val="0"/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Sheet1!$A$2:$A$5</c:f>
              <c:strCache>
                <c:ptCount val="3"/>
                <c:pt idx="0">
                  <c:v>Mate-info</c:v>
                </c:pt>
                <c:pt idx="1">
                  <c:v>Ştiinţe sociale</c:v>
                </c:pt>
                <c:pt idx="2">
                  <c:v>Filologie bilingv lb. Italiană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9.6</c:v>
                </c:pt>
                <c:pt idx="1">
                  <c:v>9.66</c:v>
                </c:pt>
                <c:pt idx="2">
                  <c:v>8.81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2018-2019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Sheet1!$A$2:$A$5</c:f>
              <c:strCache>
                <c:ptCount val="3"/>
                <c:pt idx="0">
                  <c:v>Mate-info</c:v>
                </c:pt>
                <c:pt idx="1">
                  <c:v>Ştiinţe sociale</c:v>
                </c:pt>
                <c:pt idx="2">
                  <c:v>Filologie bilingv lb. Italiană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9.75</c:v>
                </c:pt>
                <c:pt idx="1">
                  <c:v>9</c:v>
                </c:pt>
                <c:pt idx="2">
                  <c:v>8.32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19071104"/>
        <c:axId val="119072640"/>
      </c:barChart>
      <c:catAx>
        <c:axId val="11907110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19072640"/>
        <c:crosses val="autoZero"/>
        <c:auto val="1"/>
        <c:lblAlgn val="ctr"/>
        <c:lblOffset val="100"/>
        <c:noMultiLvlLbl val="0"/>
      </c:catAx>
      <c:valAx>
        <c:axId val="1190726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19071104"/>
        <c:crosses val="autoZero"/>
        <c:crossBetween val="between"/>
      </c:valAx>
    </c:plotArea>
    <c:legend>
      <c:legendPos val="t"/>
      <c:legendEntry>
        <c:idx val="0"/>
        <c:txPr>
          <a:bodyPr rot="0" spcFirstLastPara="0" vertOverflow="ellipsis" vert="horz" wrap="square" anchor="ctr" anchorCtr="1"/>
          <a:lstStyle/>
          <a:p>
            <a:pPr>
              <a:defRPr lang="en-US"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</c:legendEntry>
      <c:legendEntry>
        <c:idx val="1"/>
        <c:txPr>
          <a:bodyPr rot="0" spcFirstLastPara="0" vertOverflow="ellipsis" vert="horz" wrap="square" anchor="ctr" anchorCtr="1"/>
          <a:lstStyle/>
          <a:p>
            <a:pPr>
              <a:defRPr lang="en-US"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</c:legendEntry>
      <c:legendEntry>
        <c:idx val="2"/>
        <c:txPr>
          <a:bodyPr rot="0" spcFirstLastPara="0" vertOverflow="ellipsis" vert="horz" wrap="square" anchor="ctr" anchorCtr="1"/>
          <a:lstStyle/>
          <a:p>
            <a:pPr>
              <a:defRPr lang="en-US"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</c:legendEntry>
      <c:layout/>
      <c:overlay val="0"/>
      <c:txPr>
        <a:bodyPr rot="0" spcFirstLastPara="0" vertOverflow="ellipsis" vert="horz" wrap="square" anchor="ctr" anchorCtr="1"/>
        <a:lstStyle/>
        <a:p>
          <a:pPr>
            <a:defRPr lang="en-US"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lang="en-US" sz="1800"/>
      </a:pPr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907404623887"/>
          <c:y val="0.0890760996114587"/>
          <c:w val="0.705764718952796"/>
          <c:h val="0.91092390038854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2017-2018</c:v>
                </c:pt>
              </c:strCache>
            </c:strRef>
          </c:tx>
          <c:explosion val="13"/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rgbClr val="00B0F0"/>
              </a:solidFill>
            </c:spPr>
          </c:dPt>
          <c:dPt>
            <c:idx val="3"/>
            <c:bubble3D val="0"/>
          </c:dPt>
          <c:dLbls>
            <c:dLbl>
              <c:idx val="0"/>
              <c:layout/>
              <c:tx>
                <c:rich>
                  <a:bodyPr rot="0" spcFirstLastPara="0" vertOverflow="ellipsis" vert="horz" wrap="square" lIns="38100" tIns="19050" rIns="38100" bIns="19050" anchor="ctr" anchorCtr="1"/>
                  <a:lstStyle/>
                  <a:p>
                    <a:pPr>
                      <a:defRPr lang="en-US" sz="18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o-RO" dirty="0" smtClean="0"/>
                      <a:t>P</a:t>
                    </a:r>
                    <a:r>
                      <a:rPr lang="en-US" dirty="0" err="1" smtClean="0"/>
                      <a:t>rimar</a:t>
                    </a:r>
                    <a:r>
                      <a:rPr lang="en-US" dirty="0"/>
                      <a:t>
4%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0" vertOverflow="ellipsis" vert="horz" wrap="square" lIns="38100" tIns="19050" rIns="38100" bIns="19050" anchor="ctr" anchorCtr="1"/>
                  <a:lstStyle/>
                  <a:p>
                    <a:pPr>
                      <a:defRPr lang="en-US" sz="18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o-RO" sz="1400" dirty="0" smtClean="0"/>
                      <a:t>G</a:t>
                    </a:r>
                    <a:r>
                      <a:rPr lang="en-US" sz="1000" dirty="0" err="1" smtClean="0"/>
                      <a:t>imnazi</a:t>
                    </a:r>
                    <a:r>
                      <a:rPr lang="ro-RO" sz="1000" dirty="0" smtClean="0"/>
                      <a:t>U</a:t>
                    </a:r>
                    <a:r>
                      <a:rPr lang="en-US" dirty="0"/>
                      <a:t>
15%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0" vertOverflow="ellipsis" vert="horz" wrap="square" lIns="38100" tIns="19050" rIns="38100" bIns="19050" anchor="ctr" anchorCtr="1"/>
                  <a:lstStyle/>
                  <a:p>
                    <a:pPr>
                      <a:defRPr lang="en-US" sz="18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o-RO" smtClean="0"/>
                      <a:t>L</a:t>
                    </a:r>
                    <a:r>
                      <a:rPr lang="en-US" smtClean="0"/>
                      <a:t>iceu </a:t>
                    </a:r>
                    <a:r>
                      <a:rPr lang="en-US" dirty="0" err="1"/>
                      <a:t>zi</a:t>
                    </a:r>
                    <a:r>
                      <a:rPr lang="en-US" dirty="0"/>
                      <a:t>
56%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 rot="0" spcFirstLastPara="0" vertOverflow="ellipsis" vert="horz" wrap="square" lIns="38100" tIns="19050" rIns="38100" bIns="19050" anchor="ctr" anchorCtr="1"/>
                  <a:lstStyle/>
                  <a:p>
                    <a:pPr>
                      <a:defRPr lang="en-US" sz="18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o-RO" dirty="0" smtClean="0"/>
                      <a:t>L</a:t>
                    </a:r>
                    <a:r>
                      <a:rPr lang="en-US" dirty="0" err="1" smtClean="0"/>
                      <a:t>iceu</a:t>
                    </a:r>
                    <a:r>
                      <a:rPr lang="en-US" dirty="0" smtClean="0"/>
                      <a:t> </a:t>
                    </a:r>
                    <a:r>
                      <a:rPr lang="en-US" dirty="0" err="1"/>
                      <a:t>seral</a:t>
                    </a:r>
                    <a:r>
                      <a:rPr lang="en-US" dirty="0"/>
                      <a:t>
25%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cat>
            <c:strRef>
              <c:f>Sheet1!$A$2:$A$5</c:f>
              <c:strCache>
                <c:ptCount val="3"/>
                <c:pt idx="0">
                  <c:v>primar</c:v>
                </c:pt>
                <c:pt idx="1">
                  <c:v>gimnaziu</c:v>
                </c:pt>
                <c:pt idx="2">
                  <c:v>liceu zi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626</c:v>
                </c:pt>
                <c:pt idx="1">
                  <c:v>2564</c:v>
                </c:pt>
                <c:pt idx="2">
                  <c:v>10931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lang="en-US" sz="1800"/>
      </a:pPr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216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 smtClean="0"/>
              <a:t>Evolu</a:t>
            </a:r>
            <a:r>
              <a:rPr lang="ro-RO" dirty="0" smtClean="0"/>
              <a:t>ț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comparativ</a:t>
            </a:r>
            <a:r>
              <a:rPr lang="ro-RO" dirty="0" smtClean="0"/>
              <a:t>ă</a:t>
            </a:r>
            <a:r>
              <a:rPr lang="ro-RO" baseline="0" dirty="0" smtClean="0"/>
              <a:t> a numărului de absențe/elev</a:t>
            </a:r>
            <a:r>
              <a:rPr lang="en-US" dirty="0" smtClean="0"/>
              <a:t> </a:t>
            </a:r>
            <a:endParaRPr lang="en-U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0282856412180618"/>
          <c:y val="0.162641824519498"/>
          <c:w val="0.953411885052601"/>
          <c:h val="0.7308311229307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2016-2017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elete val="1"/>
          </c:dLbls>
          <c:cat>
            <c:strRef>
              <c:f>Sheet1!$A$2:$A$5</c:f>
              <c:strCache>
                <c:ptCount val="4"/>
                <c:pt idx="0">
                  <c:v>primar</c:v>
                </c:pt>
                <c:pt idx="1">
                  <c:v>gimnaziu</c:v>
                </c:pt>
                <c:pt idx="2">
                  <c:v>liceu zi</c:v>
                </c:pt>
                <c:pt idx="3">
                  <c:v>total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6.86</c:v>
                </c:pt>
                <c:pt idx="1">
                  <c:v>26.27</c:v>
                </c:pt>
                <c:pt idx="2">
                  <c:v>43.68</c:v>
                </c:pt>
                <c:pt idx="3">
                  <c:v>31.02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2017-2018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elete val="1"/>
          </c:dLbls>
          <c:cat>
            <c:strRef>
              <c:f>Sheet1!$A$2:$A$5</c:f>
              <c:strCache>
                <c:ptCount val="4"/>
                <c:pt idx="0">
                  <c:v>primar</c:v>
                </c:pt>
                <c:pt idx="1">
                  <c:v>gimnaziu</c:v>
                </c:pt>
                <c:pt idx="2">
                  <c:v>liceu zi</c:v>
                </c:pt>
                <c:pt idx="3">
                  <c:v>total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3.31</c:v>
                </c:pt>
                <c:pt idx="1">
                  <c:v>18.71</c:v>
                </c:pt>
                <c:pt idx="2">
                  <c:v>33.34</c:v>
                </c:pt>
                <c:pt idx="3">
                  <c:v>21.59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19093120"/>
        <c:axId val="119094656"/>
      </c:barChart>
      <c:catAx>
        <c:axId val="11909312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19094656"/>
        <c:crosses val="autoZero"/>
        <c:auto val="1"/>
        <c:lblAlgn val="ctr"/>
        <c:lblOffset val="100"/>
        <c:noMultiLvlLbl val="0"/>
      </c:catAx>
      <c:valAx>
        <c:axId val="1190946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19093120"/>
        <c:crosses val="autoZero"/>
        <c:crossBetween val="between"/>
      </c:valAx>
    </c:plotArea>
    <c:legend>
      <c:legendPos val="t"/>
      <c:layout/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lang="en-US" sz="1800"/>
      </a:pPr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2107D-DFF6-49DA-B0F2-597836B74544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0673A-58B5-4E46-950E-E722BBEE74C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830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830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415" marR="18415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69E7B2AD-34D6-4093-8772-DC8079B6D005}" type="datetimeFigureOut">
              <a:rPr lang="en-US" smtClean="0"/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1E923D44-A265-4C35-B3D9-34A1C005FE0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430" indent="-265430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 panose="05020102010507070707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295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 panose="020B0604030504040204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130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 panose="05020102010507070707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255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 panose="020B0604030504040204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345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53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5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hyperlink" Target="https://www.facebook.com/ruxandra.fitiu/timeline/story?ut=32&amp;wstart=-2051193600&amp;wend=2147483647&amp;hash=1790092091076467&amp;pagefilter=3&amp;ustart=1" TargetMode="External"/><Relationship Id="rId2" Type="http://schemas.openxmlformats.org/officeDocument/2006/relationships/hyperlink" Target="https://www.facebook.com/tania.larisa.52/timeline/story?ut=32&amp;wstart=-2051193600&amp;wend=2147483647&amp;hash=2030873870291016&amp;pagefilter=3&amp;ustart=1" TargetMode="External"/><Relationship Id="rId1" Type="http://schemas.openxmlformats.org/officeDocument/2006/relationships/hyperlink" Target="https://www.facebook.com/ruxandra.fitiu/timeline/story?ut=32&amp;wstart=-2051193600&amp;wend=2147483647&amp;hash=1788979864521023&amp;pagefilter=3&amp;ustart=1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467544" y="980728"/>
            <a:ext cx="8458200" cy="3384376"/>
          </a:xfrm>
          <a:noFill/>
        </p:spPr>
        <p:txBody>
          <a:bodyPr anchor="ctr" anchorCtr="1">
            <a:normAutofit fontScale="90000"/>
          </a:bodyPr>
          <a:lstStyle/>
          <a:p>
            <a:pPr algn="ctr"/>
            <a:br>
              <a:rPr lang="ro-RO" sz="5300" dirty="0" smtClean="0">
                <a:solidFill>
                  <a:srgbClr val="7030A0"/>
                </a:solidFill>
              </a:rPr>
            </a:br>
            <a:br>
              <a:rPr lang="ro-RO" sz="5300" dirty="0" smtClean="0">
                <a:solidFill>
                  <a:srgbClr val="7030A0"/>
                </a:solidFill>
              </a:rPr>
            </a:br>
            <a:br>
              <a:rPr lang="ro-RO" sz="5300" dirty="0" smtClean="0">
                <a:solidFill>
                  <a:srgbClr val="7030A0"/>
                </a:solidFill>
              </a:rPr>
            </a:br>
            <a:br>
              <a:rPr lang="ro-RO" sz="5300" dirty="0" smtClean="0">
                <a:solidFill>
                  <a:srgbClr val="7030A0"/>
                </a:solidFill>
              </a:rPr>
            </a:br>
            <a:br>
              <a:rPr lang="ro-RO" sz="5300" dirty="0" smtClean="0">
                <a:solidFill>
                  <a:srgbClr val="7030A0"/>
                </a:solidFill>
              </a:rPr>
            </a:br>
            <a:r>
              <a:rPr lang="ro-RO" sz="6000" dirty="0" smtClean="0">
                <a:solidFill>
                  <a:srgbClr val="0070C0"/>
                </a:solidFill>
              </a:rPr>
              <a:t>COLEGIUL NAŢIONAL</a:t>
            </a:r>
            <a:br>
              <a:rPr lang="ro-RO" sz="6000" dirty="0" smtClean="0">
                <a:solidFill>
                  <a:srgbClr val="FF0000"/>
                </a:solidFill>
              </a:rPr>
            </a:br>
            <a:r>
              <a:rPr lang="en-US" sz="6000" dirty="0" smtClean="0">
                <a:solidFill>
                  <a:srgbClr val="FFFF00"/>
                </a:solidFill>
              </a:rPr>
              <a:t>“</a:t>
            </a:r>
            <a:r>
              <a:rPr lang="ro-RO" sz="6000" dirty="0" smtClean="0">
                <a:solidFill>
                  <a:srgbClr val="FFFF00"/>
                </a:solidFill>
              </a:rPr>
              <a:t>GEORGE-BARIŢIU</a:t>
            </a:r>
            <a:r>
              <a:rPr lang="en-US" sz="6000" dirty="0" smtClean="0">
                <a:solidFill>
                  <a:srgbClr val="FFFF00"/>
                </a:solidFill>
              </a:rPr>
              <a:t>”</a:t>
            </a:r>
            <a:r>
              <a:rPr lang="ro-RO" sz="6000" dirty="0" smtClean="0">
                <a:solidFill>
                  <a:srgbClr val="FFFF00"/>
                </a:solidFill>
              </a:rPr>
              <a:t> </a:t>
            </a:r>
            <a:br>
              <a:rPr lang="ro-RO" sz="6000" dirty="0" smtClean="0">
                <a:solidFill>
                  <a:srgbClr val="7030A0"/>
                </a:solidFill>
              </a:rPr>
            </a:br>
            <a:r>
              <a:rPr lang="ro-RO" sz="6000" dirty="0" smtClean="0">
                <a:solidFill>
                  <a:srgbClr val="FF0000"/>
                </a:solidFill>
              </a:rPr>
              <a:t>CLUJ-NAPOCA</a:t>
            </a:r>
            <a:br>
              <a:rPr lang="ro-RO" sz="6000" dirty="0" smtClean="0">
                <a:solidFill>
                  <a:srgbClr val="7030A0"/>
                </a:solidFill>
              </a:rPr>
            </a:br>
            <a:br>
              <a:rPr lang="ro-RO" sz="6000" dirty="0" smtClean="0">
                <a:solidFill>
                  <a:srgbClr val="7030A0"/>
                </a:solidFill>
              </a:rPr>
            </a:br>
            <a:r>
              <a:rPr lang="en-US" sz="4400" dirty="0" smtClean="0">
                <a:solidFill>
                  <a:srgbClr val="0070C0"/>
                </a:solidFill>
              </a:rPr>
              <a:t>RAPORT AN </a:t>
            </a:r>
            <a:r>
              <a:rPr lang="ro-RO" sz="4400" dirty="0" smtClean="0">
                <a:solidFill>
                  <a:srgbClr val="0070C0"/>
                </a:solidFill>
              </a:rPr>
              <a:t>ŞCOLAR</a:t>
            </a:r>
            <a:br>
              <a:rPr lang="ro-RO" sz="4400" dirty="0" smtClean="0">
                <a:solidFill>
                  <a:srgbClr val="0070C0"/>
                </a:solidFill>
              </a:rPr>
            </a:br>
            <a:r>
              <a:rPr lang="ro-RO" sz="4400" dirty="0" smtClean="0">
                <a:solidFill>
                  <a:srgbClr val="0070C0"/>
                </a:solidFill>
              </a:rPr>
              <a:t>2017-2018</a:t>
            </a:r>
            <a:br>
              <a:rPr lang="ro-RO" sz="4400" dirty="0" smtClean="0">
                <a:solidFill>
                  <a:srgbClr val="33ED52"/>
                </a:solidFill>
              </a:rPr>
            </a:br>
            <a:br>
              <a:rPr lang="ro-RO" sz="4400" dirty="0" smtClean="0"/>
            </a:b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28596" y="1428736"/>
          <a:ext cx="8286807" cy="3871686"/>
        </p:xfrm>
        <a:graphic>
          <a:graphicData uri="http://schemas.openxmlformats.org/drawingml/2006/table">
            <a:tbl>
              <a:tblPr/>
              <a:tblGrid>
                <a:gridCol w="760259"/>
                <a:gridCol w="532180"/>
                <a:gridCol w="1207891"/>
                <a:gridCol w="616727"/>
                <a:gridCol w="608206"/>
                <a:gridCol w="532180"/>
                <a:gridCol w="532180"/>
                <a:gridCol w="832079"/>
                <a:gridCol w="533021"/>
                <a:gridCol w="533021"/>
                <a:gridCol w="533021"/>
                <a:gridCol w="533021"/>
                <a:gridCol w="533021"/>
              </a:tblGrid>
              <a:tr h="57113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Clasa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nr. </a:t>
                      </a:r>
                      <a:endParaRPr lang="ro-RO" sz="1400" b="1" i="0" u="none" strike="noStrike" dirty="0" smtClean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  <a:p>
                      <a:pPr algn="l" fontAlgn="b"/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e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levi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%</a:t>
                      </a:r>
                      <a:r>
                        <a:rPr lang="ro-RO" sz="1400" b="1" i="0" u="none" strike="noStrike" baseline="0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</a:t>
                      </a:r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promovabilitate</a:t>
                      </a:r>
                      <a:endParaRPr lang="ro-RO" sz="1400" b="1" i="0" u="none" strike="noStrike" dirty="0" smtClean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Din care: Promovati pe medii: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Nota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scazuta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la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purtare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993928">
                <a:tc vMerge="1">
                  <a:tcPr/>
                </a:tc>
                <a:tc vMerge="1"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5-5.99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6-6.99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7-7.99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8-8.99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9.00-10.00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sub 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7-7.99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8-8.99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9-9.99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5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V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26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100%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6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15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b="0" i="0" u="none" strike="noStrike" dirty="0" smtClean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5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VIA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23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100%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4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8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11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0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5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VIB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23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100%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6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17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3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5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VIIA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25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100%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11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12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5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VIIB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15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100%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0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3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4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5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3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5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VIII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25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100%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5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9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10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1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137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100%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6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45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68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928794" y="571480"/>
            <a:ext cx="59293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it-IT" sz="2000" b="1" dirty="0" smtClean="0">
                <a:solidFill>
                  <a:srgbClr val="C00000"/>
                </a:solidFill>
                <a:latin typeface="Calibri" panose="020F0502020204030204"/>
              </a:rPr>
              <a:t>Situa</a:t>
            </a:r>
            <a:r>
              <a:rPr lang="ro-RO" sz="2000" b="1" dirty="0" smtClean="0">
                <a:solidFill>
                  <a:srgbClr val="C00000"/>
                </a:solidFill>
                <a:latin typeface="Calibri" panose="020F0502020204030204"/>
              </a:rPr>
              <a:t>ț</a:t>
            </a:r>
            <a:r>
              <a:rPr lang="it-IT" sz="2000" b="1" dirty="0" smtClean="0">
                <a:solidFill>
                  <a:srgbClr val="C00000"/>
                </a:solidFill>
                <a:latin typeface="Calibri" panose="020F0502020204030204"/>
              </a:rPr>
              <a:t>ia privind rezultatele la </a:t>
            </a:r>
            <a:r>
              <a:rPr lang="ro-RO" sz="2000" b="1" dirty="0" smtClean="0">
                <a:solidFill>
                  <a:srgbClr val="C00000"/>
                </a:solidFill>
                <a:latin typeface="Calibri" panose="020F0502020204030204"/>
              </a:rPr>
              <a:t>învățătură și purtare </a:t>
            </a:r>
            <a:r>
              <a:rPr lang="it-IT" sz="2000" b="1" dirty="0" smtClean="0">
                <a:solidFill>
                  <a:srgbClr val="C00000"/>
                </a:solidFill>
                <a:latin typeface="Calibri" panose="020F0502020204030204"/>
              </a:rPr>
              <a:t> la sf</a:t>
            </a:r>
            <a:r>
              <a:rPr lang="ro-RO" sz="2000" b="1" dirty="0" smtClean="0">
                <a:solidFill>
                  <a:srgbClr val="C00000"/>
                </a:solidFill>
                <a:latin typeface="Calibri" panose="020F0502020204030204"/>
              </a:rPr>
              <a:t>â</a:t>
            </a:r>
            <a:r>
              <a:rPr lang="it-IT" sz="2000" b="1" dirty="0" smtClean="0">
                <a:solidFill>
                  <a:srgbClr val="C00000"/>
                </a:solidFill>
                <a:latin typeface="Calibri" panose="020F0502020204030204"/>
              </a:rPr>
              <a:t>r</a:t>
            </a:r>
            <a:r>
              <a:rPr lang="ro-RO" sz="2000" b="1" dirty="0" smtClean="0">
                <a:solidFill>
                  <a:srgbClr val="C00000"/>
                </a:solidFill>
                <a:latin typeface="Calibri" panose="020F0502020204030204"/>
              </a:rPr>
              <a:t>ș</a:t>
            </a:r>
            <a:r>
              <a:rPr lang="it-IT" sz="2000" b="1" dirty="0" smtClean="0">
                <a:solidFill>
                  <a:srgbClr val="C00000"/>
                </a:solidFill>
                <a:latin typeface="Calibri" panose="020F0502020204030204"/>
              </a:rPr>
              <a:t>itul anului </a:t>
            </a:r>
            <a:r>
              <a:rPr lang="ro-RO" sz="2000" b="1" dirty="0" smtClean="0">
                <a:solidFill>
                  <a:srgbClr val="C00000"/>
                </a:solidFill>
                <a:latin typeface="Calibri" panose="020F0502020204030204"/>
              </a:rPr>
              <a:t>ș</a:t>
            </a:r>
            <a:r>
              <a:rPr lang="it-IT" sz="2000" b="1" dirty="0" smtClean="0">
                <a:solidFill>
                  <a:srgbClr val="C00000"/>
                </a:solidFill>
                <a:latin typeface="Calibri" panose="020F0502020204030204"/>
              </a:rPr>
              <a:t>colar</a:t>
            </a:r>
            <a:r>
              <a:rPr lang="ro-RO" sz="2000" b="1" dirty="0" smtClean="0">
                <a:solidFill>
                  <a:srgbClr val="C00000"/>
                </a:solidFill>
                <a:latin typeface="Calibri" panose="020F0502020204030204"/>
              </a:rPr>
              <a:t> </a:t>
            </a:r>
            <a:r>
              <a:rPr lang="it-IT" sz="2000" b="1" dirty="0" smtClean="0">
                <a:solidFill>
                  <a:srgbClr val="C00000"/>
                </a:solidFill>
                <a:latin typeface="Calibri" panose="020F0502020204030204"/>
              </a:rPr>
              <a:t>2017-2018</a:t>
            </a:r>
            <a:endParaRPr lang="it-IT" sz="2000" b="1" dirty="0">
              <a:solidFill>
                <a:srgbClr val="C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907704" y="-457690"/>
            <a:ext cx="5184576" cy="181588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o-RO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o-RO" sz="28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Promovabilitatea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endParaRPr kumimoji="0" lang="ro-RO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o-R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EVALUARE NAŢIONALĂ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</a:t>
            </a:r>
            <a:r>
              <a:rPr kumimoji="0" lang="ro-R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Tabel 2"/>
          <p:cNvGraphicFramePr>
            <a:graphicFrameLocks noGrp="1"/>
          </p:cNvGraphicFramePr>
          <p:nvPr/>
        </p:nvGraphicFramePr>
        <p:xfrm>
          <a:off x="1000100" y="1571612"/>
          <a:ext cx="7344815" cy="1577340"/>
        </p:xfrm>
        <a:graphic>
          <a:graphicData uri="http://schemas.openxmlformats.org/drawingml/2006/table">
            <a:tbl>
              <a:tblPr/>
              <a:tblGrid>
                <a:gridCol w="1224136"/>
                <a:gridCol w="1224136"/>
                <a:gridCol w="1491219"/>
                <a:gridCol w="1135108"/>
                <a:gridCol w="1246393"/>
                <a:gridCol w="1023823"/>
              </a:tblGrid>
              <a:tr h="9121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Total </a:t>
                      </a:r>
                      <a:endParaRPr lang="ro-RO" sz="1800" b="1" i="0" dirty="0" smtClean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i="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Elevi clasa a VIII-a</a:t>
                      </a:r>
                      <a:endParaRPr lang="en-US" sz="1800" b="1" i="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i="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Corigenti</a:t>
                      </a:r>
                      <a:endParaRPr lang="en-US" sz="1800" b="1" i="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Total </a:t>
                      </a:r>
                      <a:r>
                        <a:rPr lang="en-US" sz="1800" b="1" dirty="0" err="1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inscrisi</a:t>
                      </a:r>
                      <a:r>
                        <a:rPr lang="en-US" sz="18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la </a:t>
                      </a:r>
                      <a:r>
                        <a:rPr lang="en-US" sz="1800" b="1" dirty="0" err="1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evaluare</a:t>
                      </a:r>
                      <a:r>
                        <a:rPr lang="en-US" sz="18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national</a:t>
                      </a:r>
                      <a:r>
                        <a:rPr lang="ro-RO" sz="18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ă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M</a:t>
                      </a:r>
                      <a:r>
                        <a:rPr lang="en-US" sz="1800" b="1" dirty="0" err="1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edii</a:t>
                      </a:r>
                      <a:r>
                        <a:rPr lang="en-US" sz="18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</a:t>
                      </a:r>
                      <a:r>
                        <a:rPr lang="ro-RO" sz="18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sub</a:t>
                      </a:r>
                      <a:r>
                        <a:rPr lang="en-US" sz="18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5.00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M</a:t>
                      </a:r>
                      <a:r>
                        <a:rPr lang="en-US" sz="1800" b="1" dirty="0" err="1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edii</a:t>
                      </a:r>
                      <a:r>
                        <a:rPr lang="en-US" sz="18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</a:t>
                      </a:r>
                      <a:r>
                        <a:rPr lang="en-US" sz="1800" b="1" dirty="0" err="1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peste</a:t>
                      </a:r>
                      <a:r>
                        <a:rPr lang="en-US" sz="18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</a:t>
                      </a:r>
                      <a:r>
                        <a:rPr lang="en-US" sz="18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5.00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Promovabilitate</a:t>
                      </a:r>
                      <a:r>
                        <a:rPr lang="en-US" sz="18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(%)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0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25</a:t>
                      </a:r>
                      <a:endParaRPr lang="ro-RO" sz="1800" dirty="0" smtClean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14</a:t>
                      </a:r>
                      <a:endParaRPr lang="ro-RO" sz="1800" dirty="0" smtClean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14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14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100%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571604" y="2857496"/>
          <a:ext cx="5604084" cy="3219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ro-RO" sz="2800" b="1" dirty="0" smtClean="0">
                <a:solidFill>
                  <a:srgbClr val="7030A0"/>
                </a:solidFill>
              </a:rPr>
              <a:t>Inserția absolvenților de gimnaziu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831704"/>
          </a:xfrm>
        </p:spPr>
        <p:txBody>
          <a:bodyPr>
            <a:normAutofit/>
          </a:bodyPr>
          <a:lstStyle/>
          <a:p>
            <a:pPr algn="ctr"/>
            <a:r>
              <a:rPr lang="ro-RO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Colegiul Național ”George Barițiu” – 8  (  1 real,3 științe sociale, 4 filologie)</a:t>
            </a:r>
            <a:endParaRPr lang="ro-RO" sz="1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o-RO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Colegiul Economic ” Iulian Pop” -  1</a:t>
            </a:r>
            <a:endParaRPr lang="ro-RO" sz="1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o-RO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Liceul teoretic ”Lucian Blaga”– 1</a:t>
            </a:r>
            <a:endParaRPr lang="ro-RO" sz="1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o-RO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Colegiul Național  Pedagogic ”G. Lazăr”– 1</a:t>
            </a:r>
            <a:endParaRPr lang="ro-RO" sz="1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o-RO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Colegiul Tehnic Energetic– 1</a:t>
            </a:r>
            <a:endParaRPr lang="ro-RO" sz="1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o-RO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Colegiul Tehnic ”A. Aslan” -1</a:t>
            </a:r>
            <a:endParaRPr lang="ro-RO" sz="1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o-RO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Liceul Baptist Emanuel– 1</a:t>
            </a:r>
            <a:endParaRPr lang="ro-RO" sz="1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o-RO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Liceul Teologic Greco-Catolic ”I. Micu”- 1</a:t>
            </a:r>
            <a:endParaRPr lang="ro-RO" sz="1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o-RO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o-RO" sz="1800" dirty="0" smtClean="0"/>
          </a:p>
          <a:p>
            <a:endParaRPr lang="ro-RO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/>
        </p:nvGraphicFramePr>
        <p:xfrm>
          <a:off x="611560" y="3000372"/>
          <a:ext cx="7488832" cy="2143140"/>
        </p:xfrm>
        <a:graphic>
          <a:graphicData uri="http://schemas.openxmlformats.org/drawingml/2006/table">
            <a:tbl>
              <a:tblPr/>
              <a:tblGrid>
                <a:gridCol w="1248139"/>
                <a:gridCol w="915302"/>
                <a:gridCol w="1796999"/>
                <a:gridCol w="1440160"/>
                <a:gridCol w="2088232"/>
              </a:tblGrid>
              <a:tr h="13303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Nr.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clase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Nr.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elevi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Promovati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dirty="0" smtClean="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Repetenţi 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Promovabilitate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(%)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8128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</a:t>
                      </a:r>
                      <a:endParaRPr lang="en-US" sz="32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328</a:t>
                      </a:r>
                      <a:endParaRPr lang="en-US" sz="32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328</a:t>
                      </a:r>
                      <a:endParaRPr lang="en-US" sz="32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</a:t>
                      </a:r>
                      <a:endParaRPr lang="en-US" sz="32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100%</a:t>
                      </a:r>
                      <a:endParaRPr lang="en-US" sz="32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475656" y="260648"/>
            <a:ext cx="62646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o-RO" sz="36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o-RO" sz="36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Situa</a:t>
            </a:r>
            <a:r>
              <a:rPr lang="ro-RO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ţ</a:t>
            </a:r>
            <a:r>
              <a:rPr lang="en-US" sz="36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</a:t>
            </a:r>
            <a:r>
              <a:rPr lang="en-US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statistic</a:t>
            </a:r>
            <a:r>
              <a:rPr lang="ro-RO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sz="36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nv</a:t>
            </a:r>
            <a:r>
              <a:rPr lang="ro-RO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ăţă</a:t>
            </a:r>
            <a:r>
              <a:rPr lang="en-US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ro-RO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â</a:t>
            </a:r>
            <a:r>
              <a:rPr lang="en-US" sz="36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</a:t>
            </a:r>
            <a:r>
              <a:rPr lang="en-US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sz="3600" b="1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ciclul</a:t>
            </a:r>
            <a:r>
              <a:rPr lang="en-US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liceal zi</a:t>
            </a:r>
            <a:endParaRPr lang="en-US" sz="36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619672" y="2924944"/>
          <a:ext cx="5400600" cy="378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8596" y="357166"/>
            <a:ext cx="80724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it-IT" sz="2000" b="1" dirty="0" smtClean="0">
                <a:solidFill>
                  <a:srgbClr val="FF0000"/>
                </a:solidFill>
                <a:latin typeface="Calibri" panose="020F0502020204030204"/>
              </a:rPr>
              <a:t>Situatia privind </a:t>
            </a:r>
            <a:r>
              <a:rPr lang="ro-RO" sz="2000" b="1" dirty="0" smtClean="0">
                <a:solidFill>
                  <a:srgbClr val="FF0000"/>
                </a:solidFill>
                <a:latin typeface="Calibri" panose="020F0502020204030204"/>
              </a:rPr>
              <a:t>mișcarea elevilor din ciclul liceal </a:t>
            </a:r>
            <a:endParaRPr lang="ro-RO" sz="2000" b="1" dirty="0" smtClean="0">
              <a:solidFill>
                <a:srgbClr val="FF0000"/>
              </a:solidFill>
              <a:latin typeface="Calibri" panose="020F0502020204030204"/>
            </a:endParaRPr>
          </a:p>
          <a:p>
            <a:pPr algn="ctr" fontAlgn="b"/>
            <a:r>
              <a:rPr lang="ro-RO" sz="2000" b="1" dirty="0" smtClean="0">
                <a:solidFill>
                  <a:srgbClr val="FF0000"/>
                </a:solidFill>
                <a:latin typeface="Calibri" panose="020F0502020204030204"/>
              </a:rPr>
              <a:t>în </a:t>
            </a:r>
            <a:r>
              <a:rPr lang="it-IT" sz="2000" b="1" dirty="0" smtClean="0">
                <a:solidFill>
                  <a:srgbClr val="FF0000"/>
                </a:solidFill>
                <a:latin typeface="Calibri" panose="020F0502020204030204"/>
              </a:rPr>
              <a:t>anului scolar</a:t>
            </a:r>
            <a:r>
              <a:rPr lang="ro-RO" sz="2000" b="1" dirty="0" smtClean="0">
                <a:solidFill>
                  <a:srgbClr val="FF0000"/>
                </a:solidFill>
                <a:latin typeface="Calibri" panose="020F0502020204030204"/>
              </a:rPr>
              <a:t> </a:t>
            </a:r>
            <a:r>
              <a:rPr lang="it-IT" sz="2000" b="1" dirty="0" smtClean="0">
                <a:solidFill>
                  <a:srgbClr val="FF0000"/>
                </a:solidFill>
                <a:latin typeface="Calibri" panose="020F0502020204030204"/>
              </a:rPr>
              <a:t>2017-2018</a:t>
            </a:r>
            <a:endParaRPr lang="it-IT" sz="2000" b="1" dirty="0">
              <a:solidFill>
                <a:srgbClr val="FF0000"/>
              </a:solidFill>
              <a:latin typeface="Calibri" panose="020F050202020403020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8592" y="1214422"/>
          <a:ext cx="8286808" cy="4643472"/>
        </p:xfrm>
        <a:graphic>
          <a:graphicData uri="http://schemas.openxmlformats.org/drawingml/2006/table">
            <a:tbl>
              <a:tblPr/>
              <a:tblGrid>
                <a:gridCol w="785822"/>
                <a:gridCol w="500066"/>
                <a:gridCol w="785818"/>
                <a:gridCol w="500066"/>
                <a:gridCol w="785818"/>
                <a:gridCol w="500066"/>
                <a:gridCol w="714380"/>
                <a:gridCol w="500066"/>
                <a:gridCol w="785818"/>
                <a:gridCol w="500066"/>
                <a:gridCol w="785818"/>
                <a:gridCol w="428628"/>
                <a:gridCol w="714376"/>
              </a:tblGrid>
              <a:tr h="674125"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Elevi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inscrisi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la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inceput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de 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Elevi veniti prin transfer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Elevi plecati prin transfer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Elevi retrasi la cerere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Elevi ramasi la sfarsitul anului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Numar elevi promovati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</a:tr>
              <a:tr h="8239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CLASA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din care: feminin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din care: feminin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din care: feminin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din care: feminin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din care: feminin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din care: feminin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IX 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IX 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IX 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X 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X 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X 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XI 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XI 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XI 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XIIA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XII 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201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00034" y="1285859"/>
          <a:ext cx="8072493" cy="4015473"/>
        </p:xfrm>
        <a:graphic>
          <a:graphicData uri="http://schemas.openxmlformats.org/drawingml/2006/table">
            <a:tbl>
              <a:tblPr/>
              <a:tblGrid>
                <a:gridCol w="785818"/>
                <a:gridCol w="642942"/>
                <a:gridCol w="1357322"/>
                <a:gridCol w="642942"/>
                <a:gridCol w="603164"/>
                <a:gridCol w="381314"/>
                <a:gridCol w="519236"/>
                <a:gridCol w="543575"/>
                <a:gridCol w="519236"/>
                <a:gridCol w="519236"/>
                <a:gridCol w="519236"/>
                <a:gridCol w="519236"/>
                <a:gridCol w="519236"/>
              </a:tblGrid>
              <a:tr h="428629">
                <a:tc rowSpan="2">
                  <a:txBody>
                    <a:bodyPr/>
                    <a:lstStyle/>
                    <a:p>
                      <a:pPr algn="ctr" fontAlgn="b"/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o-RO" sz="1400" b="1" i="0" u="none" strike="noStrike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levi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  <a:endParaRPr lang="ro-RO" sz="1400" b="1" i="0" u="none" strike="noStrike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r>
                        <a:rPr lang="ro-RO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promovabilitate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Din care: Promovati pe medii: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Nota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scazuta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purtare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03336">
                <a:tc vMerge="1">
                  <a:tcPr/>
                </a:tc>
                <a:tc vMerge="1"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5-5.99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6-6.99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7-7.99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8-8.99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9.00-10.00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 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7-7.99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8-8.99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9-9.99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9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 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9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 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9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 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9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9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9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9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 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9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 B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9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 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9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XIIA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9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XII 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9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785918" y="500042"/>
            <a:ext cx="55721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it-IT" sz="2000" b="1" dirty="0" smtClean="0">
                <a:solidFill>
                  <a:srgbClr val="000000"/>
                </a:solidFill>
                <a:latin typeface="Calibri" panose="020F0502020204030204"/>
              </a:rPr>
              <a:t>Situatia privind rezultatele la invatatura</a:t>
            </a:r>
            <a:r>
              <a:rPr lang="ro-RO" sz="2000" b="1" dirty="0" smtClean="0">
                <a:solidFill>
                  <a:srgbClr val="000000"/>
                </a:solidFill>
                <a:latin typeface="Calibri" panose="020F0502020204030204"/>
              </a:rPr>
              <a:t> și purtare </a:t>
            </a:r>
            <a:r>
              <a:rPr lang="it-IT" sz="2000" b="1" dirty="0" smtClean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ro-RO" sz="2000" b="1" dirty="0" smtClean="0">
                <a:solidFill>
                  <a:srgbClr val="000000"/>
                </a:solidFill>
                <a:latin typeface="Calibri" panose="020F0502020204030204"/>
              </a:rPr>
              <a:t>în ciclul liceal </a:t>
            </a:r>
            <a:r>
              <a:rPr lang="it-IT" sz="2000" b="1" dirty="0" smtClean="0">
                <a:solidFill>
                  <a:srgbClr val="000000"/>
                </a:solidFill>
                <a:latin typeface="Calibri" panose="020F0502020204030204"/>
              </a:rPr>
              <a:t>la sfarsitul anului scolar</a:t>
            </a:r>
            <a:r>
              <a:rPr lang="ro-RO" sz="2000" b="1" dirty="0" smtClean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it-IT" sz="2000" b="1" dirty="0" smtClean="0">
                <a:solidFill>
                  <a:srgbClr val="000000"/>
                </a:solidFill>
                <a:latin typeface="Calibri" panose="020F0502020204030204"/>
              </a:rPr>
              <a:t>2017-2018</a:t>
            </a:r>
            <a:endParaRPr lang="it-IT" sz="2000" b="1" dirty="0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/>
        </p:nvGraphicFramePr>
        <p:xfrm>
          <a:off x="642910" y="3357562"/>
          <a:ext cx="7704856" cy="1512168"/>
        </p:xfrm>
        <a:graphic>
          <a:graphicData uri="http://schemas.openxmlformats.org/drawingml/2006/table">
            <a:tbl>
              <a:tblPr/>
              <a:tblGrid>
                <a:gridCol w="1296144"/>
                <a:gridCol w="1512168"/>
                <a:gridCol w="1008112"/>
                <a:gridCol w="936104"/>
                <a:gridCol w="936104"/>
                <a:gridCol w="2016224"/>
              </a:tblGrid>
              <a:tr h="49072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Total </a:t>
                      </a:r>
                      <a:r>
                        <a:rPr lang="ro-RO" sz="24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î</a:t>
                      </a:r>
                      <a:r>
                        <a:rPr lang="en-US" sz="2400" b="1" dirty="0" err="1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nscri</a:t>
                      </a:r>
                      <a:r>
                        <a:rPr lang="ro-RO" sz="24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ş</a:t>
                      </a:r>
                      <a:r>
                        <a:rPr lang="en-US" sz="2400" b="1" dirty="0" err="1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</a:t>
                      </a:r>
                      <a:endParaRPr lang="en-US" sz="2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Promova</a:t>
                      </a:r>
                      <a:r>
                        <a:rPr lang="ro-RO" sz="24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ţ</a:t>
                      </a:r>
                      <a:r>
                        <a:rPr lang="en-US" sz="2400" b="1" dirty="0" err="1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</a:t>
                      </a:r>
                      <a:endParaRPr lang="en-US" sz="2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Respinși</a:t>
                      </a:r>
                      <a:endParaRPr lang="en-US" sz="2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 hMerge="1"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Promova</a:t>
                      </a:r>
                      <a:r>
                        <a:rPr lang="ro-RO" sz="24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</a:t>
                      </a:r>
                      <a:r>
                        <a:rPr lang="en-US" sz="2400" b="1" dirty="0" err="1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bilitate</a:t>
                      </a:r>
                      <a:r>
                        <a:rPr lang="en-US" sz="24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</a:t>
                      </a:r>
                      <a:r>
                        <a:rPr lang="en-US" sz="24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(%)</a:t>
                      </a:r>
                      <a:endParaRPr lang="en-US" sz="2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</a:tr>
              <a:tr h="490728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Total</a:t>
                      </a:r>
                      <a:endParaRPr lang="en-US" sz="2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Zi</a:t>
                      </a:r>
                      <a:endParaRPr 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Seral</a:t>
                      </a:r>
                      <a:endParaRPr lang="en-US" sz="2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 vMerge="1">
                  <a:tcPr/>
                </a:tc>
              </a:tr>
              <a:tr h="5307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63</a:t>
                      </a:r>
                      <a:endParaRPr lang="en-US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63</a:t>
                      </a:r>
                      <a:endParaRPr lang="en-US" sz="20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</a:t>
                      </a:r>
                      <a:endParaRPr lang="en-US" sz="20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</a:t>
                      </a:r>
                      <a:endParaRPr lang="en-US" sz="20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</a:t>
                      </a:r>
                      <a:endParaRPr lang="en-US" sz="20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100%</a:t>
                      </a:r>
                      <a:endParaRPr lang="en-US" sz="20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467544" y="-231794"/>
            <a:ext cx="7848872" cy="283154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o-RO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o-RO" sz="3200" b="1" i="0" u="none" strike="noStrike" cap="none" normalizeH="0" baseline="0" dirty="0" smtClean="0">
              <a:ln>
                <a:noFill/>
              </a:ln>
              <a:solidFill>
                <a:srgbClr val="33ED5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Promovabilitatea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examenul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</a:t>
            </a:r>
            <a:endParaRPr kumimoji="0" lang="ro-RO" sz="32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o-RO" sz="32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ACALAUREAT, 201</a:t>
            </a:r>
            <a:r>
              <a:rPr kumimoji="0" lang="ro-RO" sz="32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Promo</a:t>
            </a:r>
            <a:r>
              <a:rPr lang="ro-RO" sz="32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ția curentă învățământ de zi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/>
        </p:nvGraphicFramePr>
        <p:xfrm>
          <a:off x="683568" y="1124744"/>
          <a:ext cx="7704856" cy="1296144"/>
        </p:xfrm>
        <a:graphic>
          <a:graphicData uri="http://schemas.openxmlformats.org/drawingml/2006/table">
            <a:tbl>
              <a:tblPr/>
              <a:tblGrid>
                <a:gridCol w="1152128"/>
                <a:gridCol w="2304256"/>
                <a:gridCol w="1512168"/>
                <a:gridCol w="2736304"/>
              </a:tblGrid>
              <a:tr h="6480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 err="1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Clasa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 err="1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Ultima</a:t>
                      </a:r>
                      <a:r>
                        <a:rPr lang="en-US" sz="18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</a:t>
                      </a:r>
                      <a:r>
                        <a:rPr lang="en-US" sz="1800" b="1" dirty="0" err="1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medie</a:t>
                      </a:r>
                      <a:r>
                        <a:rPr lang="en-US" sz="18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de </a:t>
                      </a:r>
                      <a:r>
                        <a:rPr lang="en-US" sz="1800" b="1" dirty="0" err="1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admitere</a:t>
                      </a:r>
                      <a:r>
                        <a:rPr lang="en-US" sz="18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in </a:t>
                      </a:r>
                      <a:r>
                        <a:rPr lang="en-US" sz="1800" b="1" dirty="0" err="1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cls</a:t>
                      </a:r>
                      <a:r>
                        <a:rPr lang="en-US" sz="18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. a IX-a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Media </a:t>
                      </a:r>
                      <a:r>
                        <a:rPr lang="en-US" sz="1800" b="1" dirty="0" err="1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clasei</a:t>
                      </a:r>
                      <a:r>
                        <a:rPr lang="en-US" sz="18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a XII-a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Media </a:t>
                      </a:r>
                      <a:r>
                        <a:rPr lang="en-US" sz="1800" b="1" dirty="0" err="1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clasei</a:t>
                      </a:r>
                      <a:r>
                        <a:rPr lang="en-US" sz="18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la </a:t>
                      </a:r>
                      <a:r>
                        <a:rPr lang="en-US" sz="1800" b="1" dirty="0" err="1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examenul</a:t>
                      </a:r>
                      <a:r>
                        <a:rPr lang="en-US" sz="18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de </a:t>
                      </a:r>
                      <a:r>
                        <a:rPr lang="en-US" sz="1800" b="1" dirty="0" err="1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bacalaureat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</a:t>
                      </a:r>
                      <a:endParaRPr lang="en-US" sz="180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9,62</a:t>
                      </a:r>
                      <a:endParaRPr lang="en-US" sz="16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9,19</a:t>
                      </a:r>
                      <a:endParaRPr lang="en-US" sz="16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8,35</a:t>
                      </a:r>
                      <a:endParaRPr lang="en-US" sz="16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C</a:t>
                      </a:r>
                      <a:endParaRPr lang="en-US" sz="18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8,75</a:t>
                      </a:r>
                      <a:endParaRPr lang="en-US" sz="16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8,76</a:t>
                      </a:r>
                      <a:endParaRPr lang="en-US" sz="16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8,00</a:t>
                      </a:r>
                      <a:endParaRPr lang="en-US" sz="16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763688" y="260648"/>
            <a:ext cx="5606022" cy="110799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Analiza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comparativa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intrari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admitere</a:t>
            </a:r>
            <a:endParaRPr lang="ro-RO" sz="2400" b="1" dirty="0" smtClean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iesiri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medie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clasa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XII-a,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bacalaureat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358140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755576" y="2420888"/>
          <a:ext cx="8136904" cy="4136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420656"/>
          </a:xfrm>
        </p:spPr>
        <p:txBody>
          <a:bodyPr>
            <a:normAutofit fontScale="90000"/>
          </a:bodyPr>
          <a:lstStyle/>
          <a:p>
            <a:pPr algn="ctr"/>
            <a:r>
              <a:rPr lang="ro-RO" sz="2400" dirty="0" smtClean="0"/>
              <a:t>INSERȚIA ABSOLVENȚILOR DE LICEU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363272" cy="5472608"/>
          </a:xfrm>
        </p:spPr>
        <p:txBody>
          <a:bodyPr>
            <a:noAutofit/>
          </a:bodyPr>
          <a:lstStyle/>
          <a:p>
            <a:pPr algn="ctr">
              <a:buFontTx/>
              <a:buChar char="-"/>
            </a:pPr>
            <a:r>
              <a:rPr lang="ro-RO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UNIVERSITATEA TEHNICĂ Cluj-Napoca -  11</a:t>
            </a:r>
            <a:endParaRPr lang="ro-RO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>
              <a:buNone/>
            </a:pPr>
            <a:r>
              <a:rPr lang="ro-R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ETTI, Autovehicule rutiere, Construcții de mașini, Calculatoare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Inginerie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Economica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Management</a:t>
            </a:r>
            <a:endParaRPr lang="ro-RO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>
              <a:buNone/>
            </a:pPr>
            <a:r>
              <a:rPr lang="ro-R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o-RO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r>
              <a:rPr lang="ro-RO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UNIVERSITATEA ”BABEȘ-BOLYAI” Cluj-Napoca – 37</a:t>
            </a:r>
            <a:endParaRPr lang="ro-RO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>
              <a:buNone/>
            </a:pPr>
            <a:r>
              <a:rPr lang="ro-R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o-RO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r>
              <a:rPr lang="ro-R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Facultatea de Științe Economice și Gestiunea Afacerilor, </a:t>
            </a:r>
            <a:endParaRPr lang="ro-RO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r>
              <a:rPr lang="ro-R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Facultatea de mtematică și informatică, Facultatea de studii europene, facultatea de psihologie și științe ale educației,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Facultate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Studii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Securitate</a:t>
            </a:r>
            <a:r>
              <a:rPr lang="ro-R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Facultatea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Chimie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Inginerie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Chimica</a:t>
            </a:r>
            <a:r>
              <a:rPr lang="ro-R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Facultatea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Sociologie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Asistenta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Sociala</a:t>
            </a:r>
            <a:r>
              <a:rPr lang="ro-R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1"/>
              </a:rPr>
              <a:t>Facultatea</a:t>
            </a:r>
            <a:r>
              <a:rPr lang="en-US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"/>
              </a:rPr>
              <a:t> de </a:t>
            </a:r>
            <a:r>
              <a:rPr lang="en-US" sz="16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1"/>
              </a:rPr>
              <a:t>Litere</a:t>
            </a:r>
            <a:r>
              <a:rPr lang="ro-RO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Facultatea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Geografie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Facultatea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Drept</a:t>
            </a:r>
            <a:r>
              <a:rPr lang="ro-R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Facultatea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Știința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Ingineria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Mediului</a:t>
            </a:r>
            <a:r>
              <a:rPr lang="ro-R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FSPAC -UBB    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Jurnalism</a:t>
            </a:r>
            <a:endParaRPr lang="ro-RO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o-R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o-RO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o-R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Universitatea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Crestina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Dimitrie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Cantemir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, </a:t>
            </a:r>
            <a:r>
              <a:rPr lang="en-US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Facultatea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de </a:t>
            </a:r>
            <a:r>
              <a:rPr lang="en-US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Drept</a:t>
            </a:r>
            <a:r>
              <a:rPr lang="ro-RO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ro-RO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o-RO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ro-RO" sz="1600" dirty="0" smtClean="0"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  <a:p>
            <a:pPr algn="ctr"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U.S.A.M.V. - </a:t>
            </a:r>
            <a:r>
              <a:rPr lang="en-US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Ingineria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si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protectia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mediului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in </a:t>
            </a:r>
            <a:r>
              <a:rPr lang="en-US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agricultura</a:t>
            </a:r>
            <a:r>
              <a:rPr lang="ro-RO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1 </a:t>
            </a:r>
            <a:endParaRPr lang="ro-RO" sz="1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ro-RO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o-RO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Universitatea ”Lucian Blaga”Sibiu -  1 </a:t>
            </a:r>
            <a:endParaRPr lang="ro-RO" sz="1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endParaRPr lang="ro-RO" sz="900" dirty="0" smtClean="0"/>
          </a:p>
          <a:p>
            <a:pPr algn="ctr">
              <a:buFontTx/>
              <a:buChar char="-"/>
            </a:pPr>
            <a:endParaRPr lang="ro-RO" sz="900" dirty="0" smtClean="0"/>
          </a:p>
          <a:p>
            <a:pPr algn="ctr">
              <a:buFontTx/>
              <a:buChar char="-"/>
            </a:pPr>
            <a:endParaRPr lang="ro-RO" sz="900" dirty="0" smtClean="0"/>
          </a:p>
          <a:p>
            <a:pPr algn="ctr">
              <a:buNone/>
            </a:pPr>
            <a:endParaRPr lang="ro-RO" sz="900" dirty="0" smtClean="0"/>
          </a:p>
          <a:p>
            <a:pPr algn="ctr"/>
            <a:endParaRPr lang="ro-RO" sz="9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/>
        </p:nvGraphicFramePr>
        <p:xfrm>
          <a:off x="539550" y="1556795"/>
          <a:ext cx="7920880" cy="4649671"/>
        </p:xfrm>
        <a:graphic>
          <a:graphicData uri="http://schemas.openxmlformats.org/drawingml/2006/table">
            <a:tbl>
              <a:tblPr/>
              <a:tblGrid>
                <a:gridCol w="1584176"/>
                <a:gridCol w="1584176"/>
                <a:gridCol w="1584176"/>
                <a:gridCol w="1584176"/>
                <a:gridCol w="1584176"/>
              </a:tblGrid>
              <a:tr h="7680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 panose="02020603050405020304"/>
                          <a:ea typeface="Times New Roman" panose="02020603050405020304"/>
                        </a:rPr>
                        <a:t>An </a:t>
                      </a:r>
                      <a:r>
                        <a:rPr lang="en-US" sz="1600" b="1" dirty="0" err="1">
                          <a:latin typeface="Tahoma" panose="020B0604030504040204"/>
                          <a:ea typeface="Times New Roman" panose="02020603050405020304"/>
                        </a:rPr>
                        <a:t>ș</a:t>
                      </a:r>
                      <a:r>
                        <a:rPr lang="en-US" sz="1600" b="1" dirty="0" err="1">
                          <a:latin typeface="Times New Roman" panose="02020603050405020304"/>
                          <a:ea typeface="Times New Roman" panose="02020603050405020304"/>
                        </a:rPr>
                        <a:t>colar</a:t>
                      </a:r>
                      <a:endParaRPr lang="en-US" sz="16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latin typeface="Times New Roman" panose="02020603050405020304"/>
                          <a:ea typeface="Times New Roman" panose="02020603050405020304"/>
                        </a:rPr>
                        <a:t>Matematică</a:t>
                      </a:r>
                      <a:r>
                        <a:rPr lang="en-US" sz="1600" b="1" dirty="0"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sz="1600" b="1" dirty="0" err="1">
                          <a:latin typeface="Times New Roman" panose="02020603050405020304"/>
                          <a:ea typeface="Times New Roman" panose="02020603050405020304"/>
                        </a:rPr>
                        <a:t>informatică</a:t>
                      </a:r>
                      <a:endParaRPr lang="en-US" sz="16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latin typeface="Times New Roman" panose="02020603050405020304"/>
                          <a:ea typeface="Times New Roman" panose="02020603050405020304"/>
                        </a:rPr>
                        <a:t>Ştiin</a:t>
                      </a:r>
                      <a:r>
                        <a:rPr lang="en-US" sz="1600" b="1" dirty="0" err="1">
                          <a:latin typeface="Tahoma" panose="020B0604030504040204"/>
                          <a:ea typeface="Times New Roman" panose="02020603050405020304"/>
                        </a:rPr>
                        <a:t>ț</a:t>
                      </a:r>
                      <a:r>
                        <a:rPr lang="en-US" sz="1600" b="1" dirty="0" err="1">
                          <a:latin typeface="Times New Roman" panose="02020603050405020304"/>
                          <a:ea typeface="Times New Roman" panose="02020603050405020304"/>
                        </a:rPr>
                        <a:t>e</a:t>
                      </a:r>
                      <a:r>
                        <a:rPr lang="en-US" sz="1600" b="1" dirty="0"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sz="1600" b="1" dirty="0" err="1">
                          <a:latin typeface="Times New Roman" panose="02020603050405020304"/>
                          <a:ea typeface="Times New Roman" panose="02020603050405020304"/>
                        </a:rPr>
                        <a:t>sociale</a:t>
                      </a:r>
                      <a:endParaRPr lang="en-US" sz="16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latin typeface="Times New Roman" panose="02020603050405020304"/>
                          <a:ea typeface="Times New Roman" panose="02020603050405020304"/>
                        </a:rPr>
                        <a:t>Filologie</a:t>
                      </a:r>
                      <a:r>
                        <a:rPr lang="en-US" sz="1600" b="1" dirty="0"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sz="1600" b="1" dirty="0" err="1">
                          <a:latin typeface="Times New Roman" panose="02020603050405020304"/>
                          <a:ea typeface="Times New Roman" panose="02020603050405020304"/>
                        </a:rPr>
                        <a:t>bilingv</a:t>
                      </a:r>
                      <a:r>
                        <a:rPr lang="en-US" sz="1600" b="1" dirty="0"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sz="1600" b="1" dirty="0" err="1">
                          <a:latin typeface="Times New Roman" panose="02020603050405020304"/>
                          <a:ea typeface="Times New Roman" panose="02020603050405020304"/>
                        </a:rPr>
                        <a:t>limba</a:t>
                      </a:r>
                      <a:r>
                        <a:rPr lang="en-US" sz="1600" b="1" dirty="0"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sz="1600" b="1" dirty="0" err="1">
                          <a:latin typeface="Times New Roman" panose="02020603050405020304"/>
                          <a:ea typeface="Times New Roman" panose="02020603050405020304"/>
                        </a:rPr>
                        <a:t>italiana</a:t>
                      </a:r>
                      <a:endParaRPr lang="en-US" sz="16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</a:tr>
              <a:tr h="384042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 panose="02020603050405020304"/>
                          <a:ea typeface="Times New Roman" panose="02020603050405020304"/>
                        </a:rPr>
                        <a:t>Media </a:t>
                      </a:r>
                      <a:r>
                        <a:rPr lang="en-US" sz="1600" b="1" dirty="0" err="1">
                          <a:latin typeface="Times New Roman" panose="02020603050405020304"/>
                          <a:ea typeface="Times New Roman" panose="02020603050405020304"/>
                        </a:rPr>
                        <a:t>cea</a:t>
                      </a:r>
                      <a:r>
                        <a:rPr lang="en-US" sz="1600" b="1" dirty="0"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sz="1600" b="1" dirty="0" err="1">
                          <a:latin typeface="Times New Roman" panose="02020603050405020304"/>
                          <a:ea typeface="Times New Roman" panose="02020603050405020304"/>
                        </a:rPr>
                        <a:t>mai</a:t>
                      </a:r>
                      <a:r>
                        <a:rPr lang="en-US" sz="1600" b="1" dirty="0">
                          <a:latin typeface="Times New Roman" panose="02020603050405020304"/>
                          <a:ea typeface="Times New Roman" panose="02020603050405020304"/>
                        </a:rPr>
                        <a:t> mare</a:t>
                      </a:r>
                      <a:endParaRPr lang="en-US" sz="1600" dirty="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2014-2015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9,62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8,75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2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2015-2016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9,63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9,63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9,30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2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2016-2017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9,76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9,62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8,46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2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2017-2018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9,60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9,66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8,81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207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2018-2019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9,75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9,00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8,32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2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 panose="02020603050405020304"/>
                          <a:ea typeface="Times New Roman" panose="02020603050405020304"/>
                        </a:rPr>
                        <a:t>Media cea mai mică</a:t>
                      </a:r>
                      <a:endParaRPr lang="en-US" sz="16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2014-2015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8,68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7,00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2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2015-2016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9,36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8,85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7,62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2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2016-2017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8,88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8,52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6,43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2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2017-2018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9,20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8,96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7,06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2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o-RO" sz="16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2018-2019</a:t>
                      </a:r>
                      <a:endParaRPr lang="en-US" sz="16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8,91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8,36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6,92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714480" y="357166"/>
            <a:ext cx="5857916" cy="123110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Admiterea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în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liceu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endParaRPr kumimoji="0" lang="ro-RO" sz="28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dinamica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ultimilor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5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ro-RO" sz="5300" b="1" dirty="0" smtClean="0">
                <a:solidFill>
                  <a:srgbClr val="0070C0"/>
                </a:solidFill>
              </a:rPr>
              <a:t>INCADRĂRI </a:t>
            </a:r>
            <a:r>
              <a:rPr lang="ro-RO" b="1" dirty="0" smtClean="0">
                <a:solidFill>
                  <a:srgbClr val="0070C0"/>
                </a:solidFill>
              </a:rPr>
              <a:t>   </a:t>
            </a:r>
            <a:br>
              <a:rPr lang="ro-RO" b="1" dirty="0" smtClean="0">
                <a:solidFill>
                  <a:srgbClr val="0070C0"/>
                </a:solidFill>
              </a:rPr>
            </a:br>
            <a:r>
              <a:rPr lang="ro-RO" b="1" dirty="0" smtClean="0">
                <a:solidFill>
                  <a:srgbClr val="0070C0"/>
                </a:solidFill>
              </a:rPr>
              <a:t>2017</a:t>
            </a:r>
            <a:r>
              <a:rPr lang="en-US" b="1" dirty="0" smtClean="0">
                <a:solidFill>
                  <a:srgbClr val="0070C0"/>
                </a:solidFill>
              </a:rPr>
              <a:t>-201</a:t>
            </a:r>
            <a:r>
              <a:rPr lang="ro-RO" b="1" dirty="0" smtClean="0">
                <a:solidFill>
                  <a:srgbClr val="0070C0"/>
                </a:solidFill>
              </a:rPr>
              <a:t>8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71472" y="1643050"/>
          <a:ext cx="7848871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5424"/>
                <a:gridCol w="2745136"/>
                <a:gridCol w="2808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2400" baseline="0" dirty="0" smtClean="0">
                          <a:solidFill>
                            <a:schemeClr val="tx1"/>
                          </a:solidFill>
                        </a:rPr>
                        <a:t>NORME </a:t>
                      </a:r>
                      <a:endParaRPr lang="ro-RO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o-RO" sz="2400" baseline="0" dirty="0" smtClean="0">
                          <a:solidFill>
                            <a:schemeClr val="tx1"/>
                          </a:solidFill>
                        </a:rPr>
                        <a:t>DIDACTICE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400" dirty="0" smtClean="0">
                          <a:solidFill>
                            <a:schemeClr val="tx1"/>
                          </a:solidFill>
                        </a:rPr>
                        <a:t>NORME DIDACTIC</a:t>
                      </a:r>
                      <a:r>
                        <a:rPr lang="ro-RO" sz="2400" baseline="0" dirty="0" smtClean="0">
                          <a:solidFill>
                            <a:schemeClr val="tx1"/>
                          </a:solidFill>
                        </a:rPr>
                        <a:t> AUXILIAR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400" dirty="0" smtClean="0">
                          <a:solidFill>
                            <a:schemeClr val="tx1"/>
                          </a:solidFill>
                        </a:rPr>
                        <a:t>NORME </a:t>
                      </a:r>
                      <a:endParaRPr lang="ro-RO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o-RO" sz="2400" dirty="0" smtClean="0">
                          <a:solidFill>
                            <a:schemeClr val="tx1"/>
                          </a:solidFill>
                        </a:rPr>
                        <a:t>NEDIDACTIC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3200" b="1" dirty="0" smtClean="0"/>
                        <a:t>41,45</a:t>
                      </a:r>
                      <a:endParaRPr lang="en-US" sz="3200" b="1" dirty="0"/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3200" b="1" dirty="0" smtClean="0"/>
                        <a:t>6,5</a:t>
                      </a:r>
                      <a:endParaRPr lang="en-US" sz="3200" b="1" dirty="0"/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/>
                        <a:t>6</a:t>
                      </a:r>
                      <a:endParaRPr lang="en-US" sz="3200" b="1" dirty="0"/>
                    </a:p>
                  </a:txBody>
                  <a:tcPr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/>
          <p:nvPr/>
        </p:nvGraphicFramePr>
        <p:xfrm>
          <a:off x="500034" y="3714752"/>
          <a:ext cx="7920880" cy="1921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8102"/>
                <a:gridCol w="1428760"/>
                <a:gridCol w="1075294"/>
                <a:gridCol w="1210722"/>
                <a:gridCol w="1500198"/>
                <a:gridCol w="1317804"/>
              </a:tblGrid>
              <a:tr h="780694"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CADRE DIDACTICE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DOCTORAT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GRADUL I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GRADUL II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GRADUL DEFINITIVAT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DEBUTANT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549378">
                <a:tc>
                  <a:txBody>
                    <a:bodyPr/>
                    <a:lstStyle/>
                    <a:p>
                      <a:pPr algn="ctr"/>
                      <a:r>
                        <a:rPr lang="ro-RO" sz="2000" b="1" dirty="0" smtClean="0"/>
                        <a:t>47</a:t>
                      </a:r>
                      <a:endParaRPr lang="en-US" sz="2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b="1" dirty="0" smtClean="0"/>
                        <a:t>4</a:t>
                      </a:r>
                      <a:endParaRPr lang="en-US" sz="2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b="1" dirty="0" smtClean="0"/>
                        <a:t>32</a:t>
                      </a:r>
                      <a:endParaRPr lang="en-US" sz="2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b="1" dirty="0" smtClean="0"/>
                        <a:t>3</a:t>
                      </a:r>
                      <a:endParaRPr lang="en-US" sz="2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b="1" dirty="0" smtClean="0"/>
                        <a:t>7</a:t>
                      </a:r>
                      <a:endParaRPr lang="en-US" sz="2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b="1" dirty="0" smtClean="0"/>
                        <a:t>1</a:t>
                      </a:r>
                      <a:endParaRPr lang="en-US" sz="2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5493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 dirty="0">
                          <a:latin typeface="Times New Roman" panose="02020603050405020304"/>
                          <a:ea typeface="SimSun" panose="02010600030101010101" pitchFamily="2" charset="-122"/>
                        </a:rPr>
                        <a:t>%</a:t>
                      </a:r>
                      <a:endParaRPr lang="en-US" sz="2000" kern="100" dirty="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 dirty="0">
                          <a:latin typeface="Times New Roman" panose="02020603050405020304"/>
                          <a:ea typeface="SimSun" panose="02010600030101010101" pitchFamily="2" charset="-122"/>
                        </a:rPr>
                        <a:t>8,51%</a:t>
                      </a:r>
                      <a:endParaRPr lang="en-US" sz="2000" kern="100" dirty="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 dirty="0">
                          <a:latin typeface="Times New Roman" panose="02020603050405020304"/>
                          <a:ea typeface="SimSun" panose="02010600030101010101" pitchFamily="2" charset="-122"/>
                        </a:rPr>
                        <a:t>68,09%</a:t>
                      </a:r>
                      <a:endParaRPr lang="en-US" sz="2000" kern="100" dirty="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 dirty="0">
                          <a:latin typeface="Times New Roman" panose="02020603050405020304"/>
                          <a:ea typeface="SimSun" panose="02010600030101010101" pitchFamily="2" charset="-122"/>
                        </a:rPr>
                        <a:t>6,38%</a:t>
                      </a:r>
                      <a:endParaRPr lang="en-US" sz="2000" kern="100" dirty="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 dirty="0">
                          <a:latin typeface="Times New Roman" panose="02020603050405020304"/>
                          <a:ea typeface="SimSun" panose="02010600030101010101" pitchFamily="2" charset="-122"/>
                        </a:rPr>
                        <a:t>14,89%</a:t>
                      </a:r>
                      <a:endParaRPr lang="en-US" sz="2000" kern="100" dirty="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 dirty="0">
                          <a:latin typeface="Times New Roman" panose="02020603050405020304"/>
                          <a:ea typeface="SimSun" panose="02010600030101010101" pitchFamily="2" charset="-122"/>
                        </a:rPr>
                        <a:t>2,13%</a:t>
                      </a:r>
                      <a:endParaRPr lang="en-US" sz="2000" kern="100" dirty="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395536" y="332656"/>
          <a:ext cx="8748464" cy="633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/>
        </p:nvGraphicFramePr>
        <p:xfrm>
          <a:off x="971600" y="1484784"/>
          <a:ext cx="7128792" cy="3504515"/>
        </p:xfrm>
        <a:graphic>
          <a:graphicData uri="http://schemas.openxmlformats.org/drawingml/2006/table">
            <a:tbl>
              <a:tblPr/>
              <a:tblGrid>
                <a:gridCol w="1338669"/>
                <a:gridCol w="893579"/>
                <a:gridCol w="936104"/>
                <a:gridCol w="1008112"/>
                <a:gridCol w="936104"/>
                <a:gridCol w="936104"/>
                <a:gridCol w="1080120"/>
              </a:tblGrid>
              <a:tr h="406244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Ciclul</a:t>
                      </a:r>
                      <a:endParaRPr lang="en-US" sz="16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o-RO" sz="16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2016-2017</a:t>
                      </a:r>
                      <a:endParaRPr lang="en-US" sz="1600" b="1" dirty="0" smtClean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2017-2018</a:t>
                      </a:r>
                      <a:endParaRPr lang="en-US" sz="16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 hMerge="1">
                  <a:tcPr/>
                </a:tc>
                <a:tc hMerge="1">
                  <a:tcPr/>
                </a:tc>
              </a:tr>
              <a:tr h="1152717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Nr. Elevi </a:t>
                      </a:r>
                      <a:endParaRPr lang="en-US" sz="16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Nr. Absenţe</a:t>
                      </a:r>
                      <a:endParaRPr lang="en-US" sz="16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Nr. Absenţe/</a:t>
                      </a:r>
                      <a:endParaRPr lang="ro-RO" sz="1600" b="1" dirty="0" smtClean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elev</a:t>
                      </a:r>
                      <a:endParaRPr lang="en-US" sz="16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Nr. Elevi </a:t>
                      </a:r>
                      <a:endParaRPr lang="en-US" sz="16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Nr. Absenţe</a:t>
                      </a:r>
                      <a:endParaRPr lang="en-US" sz="16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Nr. Absenţe/</a:t>
                      </a:r>
                      <a:endParaRPr lang="ro-RO" sz="1600" b="1" dirty="0" smtClean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elev</a:t>
                      </a:r>
                      <a:endParaRPr lang="en-US" sz="16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</a:tr>
              <a:tr h="4642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Primar</a:t>
                      </a:r>
                      <a:endParaRPr lang="en-US" sz="16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rgbClr val="00206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155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rgbClr val="00206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1063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rgbClr val="00206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6,86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rgbClr val="00206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189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rgbClr val="00206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626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rgbClr val="00206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3,31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80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Gimnaziu</a:t>
                      </a:r>
                      <a:endParaRPr lang="en-US" sz="16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solidFill>
                            <a:srgbClr val="FF99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123</a:t>
                      </a:r>
                      <a:endParaRPr lang="en-US" sz="1800" b="1" dirty="0">
                        <a:solidFill>
                          <a:srgbClr val="FF9900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solidFill>
                            <a:srgbClr val="FF99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3231</a:t>
                      </a:r>
                      <a:endParaRPr lang="en-US" sz="1800" b="1" dirty="0">
                        <a:solidFill>
                          <a:srgbClr val="FF9900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solidFill>
                            <a:srgbClr val="FF99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26,27</a:t>
                      </a:r>
                      <a:endParaRPr lang="en-US" sz="1800" b="1" dirty="0">
                        <a:solidFill>
                          <a:srgbClr val="FF9900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solidFill>
                            <a:srgbClr val="FF99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137</a:t>
                      </a:r>
                      <a:endParaRPr lang="en-US" sz="1800" b="1" dirty="0">
                        <a:solidFill>
                          <a:srgbClr val="FF9900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solidFill>
                            <a:srgbClr val="FF99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2564</a:t>
                      </a:r>
                      <a:endParaRPr lang="en-US" sz="1800" b="1" dirty="0">
                        <a:solidFill>
                          <a:srgbClr val="FF9900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solidFill>
                            <a:srgbClr val="FF99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18,71</a:t>
                      </a:r>
                      <a:endParaRPr lang="en-US" sz="1800" b="1" dirty="0">
                        <a:solidFill>
                          <a:srgbClr val="FF9900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80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Liceu - zi</a:t>
                      </a:r>
                      <a:endParaRPr lang="en-US" sz="16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solidFill>
                            <a:schemeClr val="accent2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342</a:t>
                      </a:r>
                      <a:endParaRPr lang="en-US" sz="1800" b="1" dirty="0">
                        <a:solidFill>
                          <a:schemeClr val="accent2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solidFill>
                            <a:schemeClr val="accent2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14938</a:t>
                      </a:r>
                      <a:endParaRPr lang="en-US" sz="1800" b="1" dirty="0">
                        <a:solidFill>
                          <a:schemeClr val="accent2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solidFill>
                            <a:schemeClr val="accent2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43,68</a:t>
                      </a:r>
                      <a:endParaRPr lang="en-US" sz="1800" b="1" dirty="0">
                        <a:solidFill>
                          <a:schemeClr val="accent2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solidFill>
                            <a:schemeClr val="accent2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328</a:t>
                      </a:r>
                      <a:endParaRPr lang="en-US" sz="1800" b="1" dirty="0">
                        <a:solidFill>
                          <a:schemeClr val="accent2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solidFill>
                            <a:schemeClr val="accent2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10931</a:t>
                      </a:r>
                      <a:endParaRPr lang="en-US" sz="1800" b="1" dirty="0">
                        <a:solidFill>
                          <a:schemeClr val="accent2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solidFill>
                            <a:schemeClr val="accent2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33,34</a:t>
                      </a:r>
                      <a:endParaRPr lang="en-US" sz="1800" b="1" dirty="0">
                        <a:solidFill>
                          <a:schemeClr val="accent2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23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620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19232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31,02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654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chemeClr val="tx1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14121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rgbClr val="FF0000"/>
                          </a:solidFill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21,59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D1"/>
                    </a:solidFill>
                  </a:tcPr>
                </a:tc>
              </a:tr>
            </a:tbl>
          </a:graphicData>
        </a:graphic>
      </p:graphicFrame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-553757"/>
            <a:ext cx="1455133" cy="20860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720498" tIns="720498" rIns="720498" bIns="720498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2492896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525780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Dreptunghi 7"/>
          <p:cNvSpPr/>
          <p:nvPr/>
        </p:nvSpPr>
        <p:spPr>
          <a:xfrm>
            <a:off x="1835696" y="332656"/>
            <a:ext cx="52565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o-RO" sz="24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SITUAŢIE  STATISTICĂ - ABSENŢE</a:t>
            </a:r>
            <a:endParaRPr lang="en-US" sz="2000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reptunghi 1"/>
          <p:cNvSpPr/>
          <p:nvPr/>
        </p:nvSpPr>
        <p:spPr>
          <a:xfrm>
            <a:off x="428596" y="428604"/>
            <a:ext cx="5448668" cy="707886"/>
          </a:xfrm>
          <a:prstGeom prst="rect">
            <a:avLst/>
          </a:prstGeom>
          <a:solidFill>
            <a:srgbClr val="7030A0"/>
          </a:solidFill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rgbClr val="33ED5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SITUAŢIE  STATISTICĂ – ABSENŢE</a:t>
            </a:r>
            <a:r>
              <a:rPr lang="ro-RO" sz="2000" b="1" dirty="0" smtClean="0">
                <a:solidFill>
                  <a:srgbClr val="33ED5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/CICLURI DE ÎNVĂȚĂMÂNT</a:t>
            </a:r>
            <a:endParaRPr lang="en-US" sz="2000" dirty="0" smtClean="0">
              <a:solidFill>
                <a:srgbClr val="33ED52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323528" y="1268760"/>
          <a:ext cx="705678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899592" y="548680"/>
          <a:ext cx="7632848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548680"/>
            <a:ext cx="72728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o-RO" b="1" dirty="0" smtClean="0">
              <a:solidFill>
                <a:srgbClr val="002060"/>
              </a:solidFill>
            </a:endParaRPr>
          </a:p>
          <a:p>
            <a:pPr algn="ctr"/>
            <a:r>
              <a:rPr lang="ro-RO" b="1" dirty="0" smtClean="0">
                <a:solidFill>
                  <a:srgbClr val="002060"/>
                </a:solidFill>
              </a:rPr>
              <a:t>ELEVI  DIN ÎNVĂȚĂMÂNTUL PRIMAR ȘI GIMNAZIAL</a:t>
            </a:r>
            <a:endParaRPr lang="ro-RO" b="1" dirty="0" smtClean="0">
              <a:solidFill>
                <a:srgbClr val="002060"/>
              </a:solidFill>
            </a:endParaRPr>
          </a:p>
          <a:p>
            <a:pPr algn="ctr"/>
            <a:r>
              <a:rPr lang="ro-RO" b="1" dirty="0" smtClean="0">
                <a:solidFill>
                  <a:srgbClr val="002060"/>
                </a:solidFill>
              </a:rPr>
              <a:t> LUAȚI ÎN EVIDENȚĂ CU CESS ÎN </a:t>
            </a:r>
            <a:endParaRPr lang="ro-RO" b="1" dirty="0" smtClean="0">
              <a:solidFill>
                <a:srgbClr val="002060"/>
              </a:solidFill>
            </a:endParaRPr>
          </a:p>
          <a:p>
            <a:pPr algn="ctr"/>
            <a:r>
              <a:rPr lang="ro-RO" b="1" dirty="0" smtClean="0">
                <a:solidFill>
                  <a:srgbClr val="002060"/>
                </a:solidFill>
              </a:rPr>
              <a:t>ANUL ȘCOLAR 2017-2018</a:t>
            </a:r>
            <a:endParaRPr lang="ro-RO" b="1" dirty="0" smtClean="0">
              <a:solidFill>
                <a:srgbClr val="002060"/>
              </a:solidFill>
            </a:endParaRPr>
          </a:p>
          <a:p>
            <a:pPr algn="ctr"/>
            <a:r>
              <a:rPr lang="ro-RO" b="1" dirty="0" smtClean="0">
                <a:solidFill>
                  <a:srgbClr val="990000"/>
                </a:solidFill>
              </a:rPr>
              <a:t> </a:t>
            </a:r>
            <a:endParaRPr lang="ro-RO" b="1" dirty="0" smtClean="0">
              <a:solidFill>
                <a:srgbClr val="990000"/>
              </a:solidFill>
            </a:endParaRPr>
          </a:p>
          <a:p>
            <a:endParaRPr lang="en-US" b="1" dirty="0">
              <a:solidFill>
                <a:srgbClr val="99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85852" y="1734892"/>
          <a:ext cx="6480720" cy="4509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1944216"/>
                <a:gridCol w="3384376"/>
              </a:tblGrid>
              <a:tr h="743485">
                <a:tc>
                  <a:txBody>
                    <a:bodyPr/>
                    <a:lstStyle/>
                    <a:p>
                      <a:pPr algn="ctr"/>
                      <a:endParaRPr lang="ro-RO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ro-RO" dirty="0" smtClean="0">
                          <a:solidFill>
                            <a:srgbClr val="002060"/>
                          </a:solidFill>
                        </a:rPr>
                        <a:t>Nr. Crt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o-RO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ro-RO" dirty="0" smtClean="0">
                          <a:solidFill>
                            <a:srgbClr val="002060"/>
                          </a:solidFill>
                        </a:rPr>
                        <a:t>Clasa 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o-RO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ro-RO" dirty="0" smtClean="0">
                          <a:solidFill>
                            <a:srgbClr val="002060"/>
                          </a:solidFill>
                        </a:rPr>
                        <a:t>Nr de elevi 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60090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pregatitoare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0090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0090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II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0090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III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0090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IV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0090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V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0090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VI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0090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VII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0090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VIII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73856">
                <a:tc gridSpan="2">
                  <a:txBody>
                    <a:bodyPr/>
                    <a:lstStyle/>
                    <a:p>
                      <a:pPr algn="ctr"/>
                      <a:r>
                        <a:rPr lang="ro-RO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40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60649"/>
            <a:ext cx="7992888" cy="6555641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numCol="1" rtlCol="0">
            <a:spAutoFit/>
          </a:bodyPr>
          <a:lstStyle/>
          <a:p>
            <a:pPr algn="ctr"/>
            <a:endParaRPr lang="ro-RO" sz="2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endParaRPr lang="ro-RO" sz="2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ro-RO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FORMARE PROFESIONALĂ</a:t>
            </a:r>
            <a:endParaRPr lang="ro-RO" sz="2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endParaRPr lang="ro-RO" sz="2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endParaRPr lang="ro-RO" sz="2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00050" indent="-400050">
              <a:buAutoNum type="romanUcPeriod"/>
            </a:pPr>
            <a:r>
              <a:rPr lang="ro-RO" dirty="0" smtClean="0">
                <a:solidFill>
                  <a:srgbClr val="7030A0"/>
                </a:solidFill>
              </a:rPr>
              <a:t>Grade didactice</a:t>
            </a:r>
            <a:endParaRPr lang="ro-RO" dirty="0" smtClean="0">
              <a:solidFill>
                <a:srgbClr val="7030A0"/>
              </a:solidFill>
            </a:endParaRPr>
          </a:p>
          <a:p>
            <a:pPr marL="857250" lvl="1" indent="-400050">
              <a:buFont typeface="Wingdings" panose="05000000000000000000" pitchFamily="2" charset="2"/>
              <a:buChar char="ü"/>
            </a:pPr>
            <a:r>
              <a:rPr lang="ro-RO" sz="1400" b="1" dirty="0" smtClean="0">
                <a:solidFill>
                  <a:srgbClr val="7030A0"/>
                </a:solidFill>
              </a:rPr>
              <a:t>Gradul II:    	Rodica Vila</a:t>
            </a:r>
            <a:endParaRPr lang="ro-RO" sz="1400" b="1" dirty="0" smtClean="0">
              <a:solidFill>
                <a:srgbClr val="7030A0"/>
              </a:solidFill>
            </a:endParaRPr>
          </a:p>
          <a:p>
            <a:pPr marL="857250" lvl="1" indent="-400050">
              <a:buFont typeface="Wingdings" panose="05000000000000000000" pitchFamily="2" charset="2"/>
              <a:buChar char="ü"/>
            </a:pPr>
            <a:r>
              <a:rPr lang="ro-RO" sz="1400" b="1" dirty="0" smtClean="0">
                <a:solidFill>
                  <a:srgbClr val="7030A0"/>
                </a:solidFill>
              </a:rPr>
              <a:t>Gradul I:		Diana Samoilă</a:t>
            </a:r>
            <a:endParaRPr lang="ro-RO" sz="1400" b="1" dirty="0" smtClean="0">
              <a:solidFill>
                <a:srgbClr val="7030A0"/>
              </a:solidFill>
            </a:endParaRPr>
          </a:p>
          <a:p>
            <a:pPr marL="857250" lvl="1" indent="-400050">
              <a:buFont typeface="Wingdings" panose="05000000000000000000" pitchFamily="2" charset="2"/>
              <a:buChar char="ü"/>
            </a:pPr>
            <a:endParaRPr lang="ro-RO" sz="1400" b="1" dirty="0" smtClean="0">
              <a:solidFill>
                <a:srgbClr val="7030A0"/>
              </a:solidFill>
            </a:endParaRPr>
          </a:p>
          <a:p>
            <a:pPr marL="857250" lvl="1" indent="-400050"/>
            <a:endParaRPr lang="ro-RO" sz="1400" b="1" dirty="0" smtClean="0">
              <a:solidFill>
                <a:srgbClr val="7030A0"/>
              </a:solidFill>
            </a:endParaRPr>
          </a:p>
          <a:p>
            <a:pPr marL="857250" lvl="1" indent="-400050"/>
            <a:r>
              <a:rPr lang="ro-RO" sz="1400" b="1" dirty="0" smtClean="0">
                <a:solidFill>
                  <a:srgbClr val="7030A0"/>
                </a:solidFill>
              </a:rPr>
              <a:t>II. Inspecții titularizare – 25 ore </a:t>
            </a:r>
            <a:endParaRPr lang="ro-RO" sz="1400" b="1" dirty="0" smtClean="0">
              <a:solidFill>
                <a:srgbClr val="7030A0"/>
              </a:solidFill>
            </a:endParaRPr>
          </a:p>
          <a:p>
            <a:pPr marL="857250" lvl="1" indent="-400050"/>
            <a:endParaRPr lang="ro-RO" sz="1400" b="1" dirty="0" smtClean="0">
              <a:solidFill>
                <a:srgbClr val="7030A0"/>
              </a:solidFill>
            </a:endParaRPr>
          </a:p>
          <a:p>
            <a:pPr marL="857250" lvl="1" indent="-400050"/>
            <a:r>
              <a:rPr lang="ro-RO" sz="1400" b="1" dirty="0" smtClean="0">
                <a:solidFill>
                  <a:srgbClr val="7030A0"/>
                </a:solidFill>
              </a:rPr>
              <a:t>III. Cursuri de formare – 15 cadre didactice</a:t>
            </a:r>
            <a:endParaRPr lang="ro-RO" sz="1400" b="1" dirty="0" smtClean="0">
              <a:solidFill>
                <a:srgbClr val="7030A0"/>
              </a:solidFill>
            </a:endParaRPr>
          </a:p>
          <a:p>
            <a:pPr marL="2686050" lvl="5" indent="-400050"/>
            <a:r>
              <a:rPr lang="ro-RO" sz="1400" b="1" dirty="0" smtClean="0">
                <a:solidFill>
                  <a:srgbClr val="7030A0"/>
                </a:solidFill>
              </a:rPr>
              <a:t>	</a:t>
            </a:r>
            <a:endParaRPr lang="ro-RO" sz="1400" b="1" dirty="0" smtClean="0">
              <a:solidFill>
                <a:srgbClr val="7030A0"/>
              </a:solidFill>
            </a:endParaRPr>
          </a:p>
          <a:p>
            <a:pPr marL="857250" lvl="1" indent="-400050">
              <a:buFontTx/>
              <a:buChar char="-"/>
            </a:pPr>
            <a:endParaRPr lang="ro-RO" sz="1400" b="1" dirty="0" smtClean="0">
              <a:solidFill>
                <a:srgbClr val="7030A0"/>
              </a:solidFill>
            </a:endParaRPr>
          </a:p>
          <a:p>
            <a:pPr marL="400050" indent="-400050"/>
            <a:endParaRPr lang="ro-RO" sz="1400" b="1" dirty="0" smtClean="0">
              <a:solidFill>
                <a:srgbClr val="FF0000"/>
              </a:solidFill>
            </a:endParaRPr>
          </a:p>
          <a:p>
            <a:pPr marL="857250" lvl="1" indent="-400050">
              <a:buFontTx/>
              <a:buChar char="-"/>
            </a:pPr>
            <a:endParaRPr lang="ro-RO" sz="1400" b="1" dirty="0" smtClean="0">
              <a:solidFill>
                <a:srgbClr val="FF0000"/>
              </a:solidFill>
            </a:endParaRPr>
          </a:p>
          <a:p>
            <a:pPr marL="400050" indent="-400050"/>
            <a:endParaRPr lang="ro-RO" dirty="0" smtClean="0">
              <a:solidFill>
                <a:srgbClr val="FF0000"/>
              </a:solidFill>
            </a:endParaRPr>
          </a:p>
          <a:p>
            <a:pPr marL="400050" indent="-400050"/>
            <a:r>
              <a:rPr lang="ro-RO" sz="1400" dirty="0" smtClean="0"/>
              <a:t>				</a:t>
            </a:r>
            <a:endParaRPr lang="ro-RO" sz="1400" dirty="0" smtClean="0"/>
          </a:p>
          <a:p>
            <a:pPr marL="400050" indent="-400050"/>
            <a:endParaRPr lang="ro-RO" sz="1400" dirty="0" smtClean="0"/>
          </a:p>
          <a:p>
            <a:pPr marL="400050" indent="-400050"/>
            <a:endParaRPr lang="ro-RO" sz="1400" dirty="0" smtClean="0"/>
          </a:p>
          <a:p>
            <a:pPr marL="400050" indent="-400050">
              <a:buFontTx/>
              <a:buChar char="-"/>
            </a:pPr>
            <a:endParaRPr lang="ro-RO" sz="1400" dirty="0" smtClean="0"/>
          </a:p>
          <a:p>
            <a:pPr marL="400050" indent="-400050"/>
            <a:endParaRPr lang="ro-RO" dirty="0" smtClean="0"/>
          </a:p>
          <a:p>
            <a:pPr marL="400050" indent="-400050"/>
            <a:endParaRPr lang="ro-RO" dirty="0" smtClean="0"/>
          </a:p>
          <a:p>
            <a:pPr algn="ctr"/>
            <a:endParaRPr lang="ro-RO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642942"/>
          </a:xfrm>
        </p:spPr>
        <p:txBody>
          <a:bodyPr>
            <a:normAutofit/>
          </a:bodyPr>
          <a:lstStyle/>
          <a:p>
            <a:pPr algn="ctr"/>
            <a:r>
              <a:rPr lang="ro-RO" sz="2000" dirty="0" smtClean="0">
                <a:solidFill>
                  <a:srgbClr val="002060"/>
                </a:solidFill>
              </a:rPr>
              <a:t>BIBLIOTECA</a:t>
            </a:r>
            <a:r>
              <a:rPr lang="ro-RO" sz="2000" dirty="0" smtClean="0"/>
              <a:t> 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1285860"/>
            <a:ext cx="8501122" cy="5286412"/>
          </a:xfrm>
        </p:spPr>
        <p:txBody>
          <a:bodyPr/>
          <a:lstStyle/>
          <a:p>
            <a:pPr algn="ctr"/>
            <a:endParaRPr lang="ro-RO" dirty="0" smtClean="0">
              <a:solidFill>
                <a:srgbClr val="002060"/>
              </a:solidFill>
            </a:endParaRPr>
          </a:p>
          <a:p>
            <a:pPr algn="ctr"/>
            <a:r>
              <a:rPr lang="ro-RO" dirty="0" smtClean="0">
                <a:solidFill>
                  <a:srgbClr val="002060"/>
                </a:solidFill>
              </a:rPr>
              <a:t>Număr de cititori înscriși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o-RO" dirty="0" smtClean="0">
                <a:solidFill>
                  <a:srgbClr val="002060"/>
                </a:solidFill>
              </a:rPr>
              <a:t>- 715</a:t>
            </a:r>
            <a:endParaRPr lang="ro-RO" dirty="0" smtClean="0">
              <a:solidFill>
                <a:srgbClr val="002060"/>
              </a:solidFill>
            </a:endParaRPr>
          </a:p>
          <a:p>
            <a:pPr algn="ctr"/>
            <a:r>
              <a:rPr lang="ro-RO" dirty="0" smtClean="0">
                <a:solidFill>
                  <a:srgbClr val="002060"/>
                </a:solidFill>
              </a:rPr>
              <a:t>Numărul utilizatorilor activi – 652 </a:t>
            </a:r>
            <a:endParaRPr lang="ro-RO" dirty="0" smtClean="0">
              <a:solidFill>
                <a:srgbClr val="002060"/>
              </a:solidFill>
            </a:endParaRPr>
          </a:p>
          <a:p>
            <a:pPr algn="ctr"/>
            <a:r>
              <a:rPr lang="ro-RO" dirty="0" smtClean="0">
                <a:solidFill>
                  <a:srgbClr val="002060"/>
                </a:solidFill>
              </a:rPr>
              <a:t>Manuale primite și repartizate – 2463 în valoare de 17919 lei</a:t>
            </a:r>
            <a:endParaRPr lang="ro-RO" dirty="0" smtClean="0">
              <a:solidFill>
                <a:srgbClr val="002060"/>
              </a:solidFill>
            </a:endParaRPr>
          </a:p>
          <a:p>
            <a:pPr algn="ctr"/>
            <a:endParaRPr lang="ro-RO" dirty="0" smtClean="0">
              <a:solidFill>
                <a:srgbClr val="002060"/>
              </a:solidFill>
            </a:endParaRPr>
          </a:p>
          <a:p>
            <a:pPr algn="ctr"/>
            <a:r>
              <a:rPr lang="ro-RO" dirty="0" smtClean="0">
                <a:solidFill>
                  <a:srgbClr val="002060"/>
                </a:solidFill>
              </a:rPr>
              <a:t>Număr de publicații achiziționate – 258</a:t>
            </a:r>
            <a:endParaRPr lang="ro-RO" dirty="0" smtClean="0">
              <a:solidFill>
                <a:srgbClr val="002060"/>
              </a:solidFill>
            </a:endParaRPr>
          </a:p>
          <a:p>
            <a:pPr algn="ctr"/>
            <a:r>
              <a:rPr lang="ro-RO" dirty="0" smtClean="0">
                <a:solidFill>
                  <a:srgbClr val="002060"/>
                </a:solidFill>
              </a:rPr>
              <a:t>Număr de volume eliberate – 5782 </a:t>
            </a:r>
            <a:endParaRPr lang="ro-RO" dirty="0" smtClean="0">
              <a:solidFill>
                <a:srgbClr val="002060"/>
              </a:solidFill>
            </a:endParaRPr>
          </a:p>
          <a:p>
            <a:pPr algn="ctr"/>
            <a:endParaRPr lang="ro-RO" dirty="0" smtClean="0">
              <a:solidFill>
                <a:srgbClr val="002060"/>
              </a:solidFill>
            </a:endParaRPr>
          </a:p>
          <a:p>
            <a:pPr algn="ctr"/>
            <a:endParaRPr lang="ro-RO" dirty="0" smtClean="0">
              <a:solidFill>
                <a:srgbClr val="002060"/>
              </a:solidFill>
            </a:endParaRPr>
          </a:p>
          <a:p>
            <a:pPr algn="ctr"/>
            <a:endParaRPr lang="ro-RO" dirty="0" smtClean="0">
              <a:solidFill>
                <a:srgbClr val="002060"/>
              </a:solidFill>
            </a:endParaRPr>
          </a:p>
          <a:p>
            <a:pPr algn="ctr"/>
            <a:endParaRPr lang="ro-RO" dirty="0" smtClean="0">
              <a:solidFill>
                <a:srgbClr val="002060"/>
              </a:solidFill>
            </a:endParaRPr>
          </a:p>
          <a:p>
            <a:pPr algn="ctr"/>
            <a:endParaRPr lang="ro-RO" dirty="0" smtClean="0">
              <a:solidFill>
                <a:srgbClr val="002060"/>
              </a:solidFill>
            </a:endParaRPr>
          </a:p>
          <a:p>
            <a:pPr algn="ctr"/>
            <a:r>
              <a:rPr lang="ro-RO" sz="3600" b="1" dirty="0" smtClean="0">
                <a:solidFill>
                  <a:schemeClr val="accent3">
                    <a:lumMod val="75000"/>
                  </a:schemeClr>
                </a:solidFill>
              </a:rPr>
              <a:t>VĂ </a:t>
            </a:r>
            <a:r>
              <a:rPr lang="ro-RO" sz="3600" b="1" dirty="0" smtClean="0">
                <a:solidFill>
                  <a:srgbClr val="FFFF00"/>
                </a:solidFill>
              </a:rPr>
              <a:t>MULȚU</a:t>
            </a:r>
            <a:r>
              <a:rPr lang="ro-RO" sz="3600" b="1" dirty="0" smtClean="0">
                <a:solidFill>
                  <a:srgbClr val="FF0000"/>
                </a:solidFill>
              </a:rPr>
              <a:t>MIM</a:t>
            </a:r>
            <a:endParaRPr lang="ro-RO" sz="3600" b="1" dirty="0" smtClean="0">
              <a:solidFill>
                <a:srgbClr val="FF0000"/>
              </a:solidFill>
            </a:endParaRPr>
          </a:p>
          <a:p>
            <a:pPr algn="ctr"/>
            <a:r>
              <a:rPr lang="ro-RO" dirty="0" smtClean="0">
                <a:solidFill>
                  <a:srgbClr val="002060"/>
                </a:solidFill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o-RO" b="1" dirty="0" smtClean="0"/>
          </a:p>
          <a:p>
            <a:pPr algn="ctr">
              <a:buNone/>
            </a:pPr>
            <a:r>
              <a:rPr lang="ro-RO" b="1" dirty="0" smtClean="0"/>
              <a:t>PERSONAL DIDACTIC AUXILIAR ȘI NEDIDACTIC</a:t>
            </a:r>
            <a:endParaRPr lang="ro-RO" b="1" dirty="0" smtClean="0"/>
          </a:p>
          <a:p>
            <a:pPr algn="ctr">
              <a:buNone/>
            </a:pPr>
            <a:endParaRPr lang="ro-RO" dirty="0" smtClean="0"/>
          </a:p>
          <a:p>
            <a:pPr algn="ctr">
              <a:buNone/>
            </a:pPr>
            <a:endParaRPr lang="ro-RO" dirty="0" smtClean="0"/>
          </a:p>
          <a:p>
            <a:pPr algn="ctr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28662" y="2714620"/>
          <a:ext cx="7215240" cy="28717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3810"/>
                <a:gridCol w="1803810"/>
                <a:gridCol w="1803810"/>
                <a:gridCol w="1803810"/>
              </a:tblGrid>
              <a:tr h="73819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 dirty="0">
                          <a:latin typeface="Times New Roman" panose="02020603050405020304"/>
                          <a:ea typeface="SimSun" panose="02010600030101010101" pitchFamily="2" charset="-122"/>
                        </a:rPr>
                        <a:t>Nr. Elevi</a:t>
                      </a:r>
                      <a:endParaRPr lang="en-US" sz="2000" kern="100" dirty="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 dirty="0">
                          <a:latin typeface="Times New Roman" panose="02020603050405020304"/>
                          <a:ea typeface="SimSun" panose="02010600030101010101" pitchFamily="2" charset="-122"/>
                        </a:rPr>
                        <a:t>Norme personal didactic</a:t>
                      </a:r>
                      <a:endParaRPr lang="en-US" sz="2000" kern="100" dirty="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 dirty="0">
                          <a:latin typeface="Times New Roman" panose="02020603050405020304"/>
                          <a:ea typeface="SimSun" panose="02010600030101010101" pitchFamily="2" charset="-122"/>
                        </a:rPr>
                        <a:t>Norme personal didactic auxiliar</a:t>
                      </a:r>
                      <a:endParaRPr lang="en-US" sz="2000" kern="100" dirty="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 dirty="0">
                          <a:latin typeface="Times New Roman" panose="02020603050405020304"/>
                          <a:ea typeface="SimSun" panose="02010600030101010101" pitchFamily="2" charset="-122"/>
                        </a:rPr>
                        <a:t>Norme personal nedidactic</a:t>
                      </a:r>
                      <a:endParaRPr lang="en-US" sz="2000" kern="100" dirty="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73819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 dirty="0" smtClean="0">
                          <a:latin typeface="Times New Roman" panose="02020603050405020304"/>
                          <a:ea typeface="SimSun" panose="02010600030101010101" pitchFamily="2" charset="-122"/>
                        </a:rPr>
                        <a:t>654</a:t>
                      </a:r>
                      <a:endParaRPr lang="en-US" sz="2000" kern="100" dirty="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 dirty="0">
                          <a:latin typeface="Times New Roman" panose="02020603050405020304"/>
                          <a:ea typeface="SimSun" panose="02010600030101010101" pitchFamily="2" charset="-122"/>
                        </a:rPr>
                        <a:t>41,45</a:t>
                      </a:r>
                      <a:endParaRPr lang="en-US" sz="2000" kern="100" dirty="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 dirty="0">
                          <a:latin typeface="Times New Roman" panose="02020603050405020304"/>
                          <a:ea typeface="SimSun" panose="02010600030101010101" pitchFamily="2" charset="-122"/>
                        </a:rPr>
                        <a:t>6,5</a:t>
                      </a:r>
                      <a:endParaRPr lang="en-US" sz="2000" kern="100" dirty="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 dirty="0">
                          <a:latin typeface="Times New Roman" panose="02020603050405020304"/>
                          <a:ea typeface="SimSun" panose="02010600030101010101" pitchFamily="2" charset="-122"/>
                        </a:rPr>
                        <a:t>6</a:t>
                      </a:r>
                      <a:endParaRPr lang="en-US" sz="2000" kern="100" dirty="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73819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>
                          <a:latin typeface="Times New Roman" panose="02020603050405020304"/>
                          <a:ea typeface="SimSun" panose="02010600030101010101" pitchFamily="2" charset="-122"/>
                        </a:rPr>
                        <a:t>Pondere</a:t>
                      </a:r>
                      <a:r>
                        <a:rPr lang="en-GB" altLang="ro-RO" sz="2000" b="1" kern="100">
                          <a:latin typeface="Times New Roman" panose="02020603050405020304"/>
                          <a:ea typeface="SimSun" panose="02010600030101010101" pitchFamily="2" charset="-122"/>
                        </a:rPr>
                        <a:t>a</a:t>
                      </a:r>
                      <a:r>
                        <a:rPr lang="ro-RO" sz="2000" b="1" kern="100">
                          <a:latin typeface="Times New Roman" panose="02020603050405020304"/>
                          <a:ea typeface="SimSun" panose="02010600030101010101" pitchFamily="2" charset="-122"/>
                        </a:rPr>
                        <a:t> normelor/nr. elevi</a:t>
                      </a:r>
                      <a:endParaRPr lang="en-US" sz="2000" kern="10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>
                          <a:latin typeface="Times New Roman" panose="02020603050405020304"/>
                          <a:ea typeface="SimSun" panose="02010600030101010101" pitchFamily="2" charset="-122"/>
                        </a:rPr>
                        <a:t>15,89</a:t>
                      </a:r>
                      <a:endParaRPr lang="en-US" sz="2000" kern="10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>
                          <a:latin typeface="Times New Roman" panose="02020603050405020304"/>
                          <a:ea typeface="SimSun" panose="02010600030101010101" pitchFamily="2" charset="-122"/>
                        </a:rPr>
                        <a:t>101,38</a:t>
                      </a:r>
                      <a:endParaRPr lang="en-US" sz="2000" kern="10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kern="100" dirty="0">
                          <a:latin typeface="Times New Roman" panose="02020603050405020304"/>
                          <a:ea typeface="SimSun" panose="02010600030101010101" pitchFamily="2" charset="-122"/>
                        </a:rPr>
                        <a:t>109,83</a:t>
                      </a:r>
                      <a:endParaRPr lang="en-US" sz="2000" kern="100" dirty="0"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714348" y="714356"/>
          <a:ext cx="720080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/>
        </p:nvGraphicFramePr>
        <p:xfrm>
          <a:off x="827584" y="3140968"/>
          <a:ext cx="7416824" cy="1487416"/>
        </p:xfrm>
        <a:graphic>
          <a:graphicData uri="http://schemas.openxmlformats.org/drawingml/2006/table">
            <a:tbl>
              <a:tblPr/>
              <a:tblGrid>
                <a:gridCol w="864096"/>
                <a:gridCol w="936104"/>
                <a:gridCol w="1584176"/>
                <a:gridCol w="1584176"/>
                <a:gridCol w="2448272"/>
              </a:tblGrid>
              <a:tr h="792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Nr.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clase</a:t>
                      </a:r>
                      <a:endParaRPr lang="en-US" sz="2600" b="1" dirty="0">
                        <a:solidFill>
                          <a:schemeClr val="tx1"/>
                        </a:solidFill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Nr.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elevi</a:t>
                      </a:r>
                      <a:endParaRPr lang="en-US" sz="2600" b="1" dirty="0">
                        <a:solidFill>
                          <a:schemeClr val="tx1"/>
                        </a:solidFill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 err="1" smtClean="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Promova</a:t>
                      </a:r>
                      <a:r>
                        <a:rPr lang="ro-RO" sz="2600" b="1" dirty="0" smtClean="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ţ</a:t>
                      </a:r>
                      <a:r>
                        <a:rPr lang="en-US" sz="2600" b="1" dirty="0" err="1" smtClean="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</a:t>
                      </a:r>
                      <a:endParaRPr lang="en-US" sz="2600" b="1" dirty="0">
                        <a:solidFill>
                          <a:schemeClr val="tx1"/>
                        </a:solidFill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600" b="1" dirty="0" smtClean="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Repetenţi </a:t>
                      </a:r>
                      <a:endParaRPr lang="en-US" sz="2600" b="1" dirty="0">
                        <a:solidFill>
                          <a:schemeClr val="tx1"/>
                        </a:solidFill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 err="1" smtClean="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Promovabilitate</a:t>
                      </a:r>
                      <a:r>
                        <a:rPr lang="en-US" sz="2600" b="1" dirty="0" smtClean="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(%)</a:t>
                      </a:r>
                      <a:endParaRPr lang="en-US" sz="2600" b="1" dirty="0">
                        <a:solidFill>
                          <a:schemeClr val="tx1"/>
                        </a:solidFill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</a:t>
                      </a:r>
                      <a:endParaRPr lang="en-US" sz="32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188</a:t>
                      </a:r>
                      <a:endParaRPr lang="en-US" sz="32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188</a:t>
                      </a:r>
                      <a:endParaRPr lang="en-US" sz="32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</a:t>
                      </a:r>
                      <a:endParaRPr lang="en-US" sz="32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100%</a:t>
                      </a:r>
                      <a:endParaRPr lang="en-US" sz="32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14480" y="642918"/>
            <a:ext cx="6072230" cy="120032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Situa</a:t>
            </a:r>
            <a:r>
              <a:rPr lang="ro-RO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ţ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statistic</a:t>
            </a:r>
            <a:r>
              <a:rPr kumimoji="0" lang="ro-RO" sz="3600" b="1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nv</a:t>
            </a:r>
            <a:r>
              <a:rPr kumimoji="0" lang="ro-RO" sz="3600" b="1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ăţă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kumimoji="0" lang="ro-RO" sz="3600" b="1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â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o-RO" sz="3600" b="1" i="0" u="none" strike="noStrike" cap="none" normalizeH="0" baseline="0" dirty="0" smtClean="0">
              <a:ln>
                <a:noFill/>
              </a:ln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ciclul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</a:t>
            </a:r>
            <a:endParaRPr kumimoji="0" lang="en-US" sz="5400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857356" y="2928934"/>
          <a:ext cx="5976664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85720" y="1214422"/>
          <a:ext cx="8001054" cy="4574608"/>
        </p:xfrm>
        <a:graphic>
          <a:graphicData uri="http://schemas.openxmlformats.org/drawingml/2006/table">
            <a:tbl>
              <a:tblPr/>
              <a:tblGrid>
                <a:gridCol w="2050127"/>
                <a:gridCol w="627790"/>
                <a:gridCol w="627790"/>
                <a:gridCol w="559126"/>
                <a:gridCol w="601632"/>
                <a:gridCol w="461032"/>
                <a:gridCol w="627790"/>
                <a:gridCol w="627790"/>
                <a:gridCol w="627790"/>
                <a:gridCol w="549317"/>
                <a:gridCol w="640870"/>
              </a:tblGrid>
              <a:tr h="571500">
                <a:tc>
                  <a:txBody>
                    <a:bodyPr/>
                    <a:lstStyle/>
                    <a:p>
                      <a:pPr algn="ctr" fontAlgn="b"/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Elevi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inscrisi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la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inceput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de an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Elevi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veniti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prin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transfer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Elevi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plecati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prin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transfer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Elevi ramasi la sfarsitul anului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Numar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elevi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promovati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</a:tr>
              <a:tr h="13143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CLASA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din care: feminin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din care: feminin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din care: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feminin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din care: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feminin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din care: 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feminin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PR 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PRB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IIA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IV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191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98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98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98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7471" marR="7471" marT="74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928794" y="357166"/>
            <a:ext cx="56436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"/>
            <a:r>
              <a:rPr lang="it-IT" sz="2000" b="1" dirty="0" smtClean="0">
                <a:solidFill>
                  <a:srgbClr val="0070C0"/>
                </a:solidFill>
                <a:latin typeface="Calibri" panose="020F0502020204030204"/>
              </a:rPr>
              <a:t>Situa</a:t>
            </a:r>
            <a:r>
              <a:rPr lang="ro-RO" sz="2000" b="1" dirty="0" smtClean="0">
                <a:solidFill>
                  <a:srgbClr val="0070C0"/>
                </a:solidFill>
                <a:latin typeface="Calibri" panose="020F0502020204030204"/>
              </a:rPr>
              <a:t>ț</a:t>
            </a:r>
            <a:r>
              <a:rPr lang="it-IT" sz="2000" b="1" dirty="0" smtClean="0">
                <a:solidFill>
                  <a:srgbClr val="0070C0"/>
                </a:solidFill>
                <a:latin typeface="Calibri" panose="020F0502020204030204"/>
              </a:rPr>
              <a:t>ia privind </a:t>
            </a:r>
            <a:r>
              <a:rPr lang="ro-RO" sz="2000" b="1" dirty="0" smtClean="0">
                <a:solidFill>
                  <a:srgbClr val="0070C0"/>
                </a:solidFill>
                <a:latin typeface="Calibri" panose="020F0502020204030204"/>
              </a:rPr>
              <a:t>mișcarea elevilor în ciclul primar </a:t>
            </a:r>
            <a:endParaRPr lang="ro-RO" sz="2000" b="1" dirty="0" smtClean="0">
              <a:solidFill>
                <a:srgbClr val="0070C0"/>
              </a:solidFill>
              <a:latin typeface="Calibri" panose="020F0502020204030204"/>
            </a:endParaRPr>
          </a:p>
          <a:p>
            <a:pPr lvl="0" algn="ctr" fontAlgn="b"/>
            <a:r>
              <a:rPr lang="ro-RO" sz="2000" b="1" dirty="0" smtClean="0">
                <a:solidFill>
                  <a:srgbClr val="0070C0"/>
                </a:solidFill>
                <a:latin typeface="Calibri" panose="020F0502020204030204"/>
              </a:rPr>
              <a:t>în </a:t>
            </a:r>
            <a:r>
              <a:rPr lang="it-IT" sz="2000" b="1" dirty="0" smtClean="0">
                <a:solidFill>
                  <a:srgbClr val="0070C0"/>
                </a:solidFill>
                <a:latin typeface="Calibri" panose="020F0502020204030204"/>
              </a:rPr>
              <a:t>anul </a:t>
            </a:r>
            <a:r>
              <a:rPr lang="ro-RO" sz="2000" b="1" dirty="0" smtClean="0">
                <a:solidFill>
                  <a:srgbClr val="0070C0"/>
                </a:solidFill>
                <a:latin typeface="Calibri" panose="020F0502020204030204"/>
              </a:rPr>
              <a:t>ș</a:t>
            </a:r>
            <a:r>
              <a:rPr lang="it-IT" sz="2000" b="1" dirty="0" smtClean="0">
                <a:solidFill>
                  <a:srgbClr val="0070C0"/>
                </a:solidFill>
                <a:latin typeface="Calibri" panose="020F0502020204030204"/>
              </a:rPr>
              <a:t>colar</a:t>
            </a:r>
            <a:r>
              <a:rPr lang="ro-RO" sz="2000" b="1" dirty="0" smtClean="0">
                <a:solidFill>
                  <a:srgbClr val="0070C0"/>
                </a:solidFill>
                <a:latin typeface="Calibri" panose="020F0502020204030204"/>
              </a:rPr>
              <a:t> </a:t>
            </a:r>
            <a:r>
              <a:rPr lang="it-IT" sz="2000" b="1" dirty="0" smtClean="0">
                <a:solidFill>
                  <a:srgbClr val="0070C0"/>
                </a:solidFill>
                <a:latin typeface="Calibri" panose="020F0502020204030204"/>
              </a:rPr>
              <a:t>2017-2018</a:t>
            </a:r>
            <a:endParaRPr lang="it-IT" sz="2000" b="1" dirty="0">
              <a:solidFill>
                <a:srgbClr val="0070C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57160" y="1285860"/>
          <a:ext cx="8358243" cy="3914044"/>
        </p:xfrm>
        <a:graphic>
          <a:graphicData uri="http://schemas.openxmlformats.org/drawingml/2006/table">
            <a:tbl>
              <a:tblPr/>
              <a:tblGrid>
                <a:gridCol w="963564"/>
                <a:gridCol w="815325"/>
                <a:gridCol w="1482410"/>
                <a:gridCol w="667084"/>
                <a:gridCol w="592964"/>
                <a:gridCol w="518843"/>
                <a:gridCol w="592964"/>
                <a:gridCol w="658725"/>
                <a:gridCol w="675444"/>
                <a:gridCol w="462227"/>
                <a:gridCol w="500066"/>
                <a:gridCol w="428627"/>
              </a:tblGrid>
              <a:tr h="785818">
                <a:tc rowSpan="2">
                  <a:txBody>
                    <a:bodyPr/>
                    <a:lstStyle/>
                    <a:p>
                      <a:pPr algn="ctr" fontAlgn="b"/>
                      <a:endParaRPr lang="it-IT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nr. </a:t>
                      </a:r>
                      <a:r>
                        <a:rPr lang="ro-RO" sz="16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e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levi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600" b="1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% promovabilitate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Din care: Promovati pe medii: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Nota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scazuta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la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purtare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785818">
                <a:tc vMerge="1"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B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FB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din care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feminin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B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PR 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PRB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IIA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IV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8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87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5877" marR="5877" marT="58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000232" y="500042"/>
            <a:ext cx="54686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it-IT" sz="2000" b="1" dirty="0" smtClean="0">
                <a:solidFill>
                  <a:srgbClr val="FF0000"/>
                </a:solidFill>
                <a:latin typeface="Calibri" panose="020F0502020204030204"/>
              </a:rPr>
              <a:t>Situa</a:t>
            </a:r>
            <a:r>
              <a:rPr lang="ro-RO" sz="2000" b="1" dirty="0" smtClean="0">
                <a:solidFill>
                  <a:srgbClr val="FF0000"/>
                </a:solidFill>
                <a:latin typeface="Calibri" panose="020F0502020204030204"/>
              </a:rPr>
              <a:t>ț</a:t>
            </a:r>
            <a:r>
              <a:rPr lang="it-IT" sz="2000" b="1" dirty="0" smtClean="0">
                <a:solidFill>
                  <a:srgbClr val="FF0000"/>
                </a:solidFill>
                <a:latin typeface="Calibri" panose="020F0502020204030204"/>
              </a:rPr>
              <a:t>ia privind rezultatele la </a:t>
            </a:r>
            <a:r>
              <a:rPr lang="ro-RO" sz="2000" b="1" dirty="0" smtClean="0">
                <a:solidFill>
                  <a:srgbClr val="FF0000"/>
                </a:solidFill>
                <a:latin typeface="Calibri" panose="020F0502020204030204"/>
              </a:rPr>
              <a:t>î</a:t>
            </a:r>
            <a:r>
              <a:rPr lang="it-IT" sz="2000" b="1" dirty="0" smtClean="0">
                <a:solidFill>
                  <a:srgbClr val="FF0000"/>
                </a:solidFill>
                <a:latin typeface="Calibri" panose="020F0502020204030204"/>
              </a:rPr>
              <a:t>nv</a:t>
            </a:r>
            <a:r>
              <a:rPr lang="ro-RO" sz="2000" b="1" dirty="0" smtClean="0">
                <a:solidFill>
                  <a:srgbClr val="FF0000"/>
                </a:solidFill>
                <a:latin typeface="Calibri" panose="020F0502020204030204"/>
              </a:rPr>
              <a:t>ăță</a:t>
            </a:r>
            <a:r>
              <a:rPr lang="it-IT" sz="2000" b="1" dirty="0" smtClean="0">
                <a:solidFill>
                  <a:srgbClr val="FF0000"/>
                </a:solidFill>
                <a:latin typeface="Calibri" panose="020F0502020204030204"/>
              </a:rPr>
              <a:t>tur</a:t>
            </a:r>
            <a:r>
              <a:rPr lang="ro-RO" sz="2000" b="1" dirty="0" smtClean="0">
                <a:solidFill>
                  <a:srgbClr val="FF0000"/>
                </a:solidFill>
                <a:latin typeface="Calibri" panose="020F0502020204030204"/>
              </a:rPr>
              <a:t>ă și purtare</a:t>
            </a:r>
            <a:endParaRPr lang="ro-RO" sz="2000" b="1" dirty="0" smtClean="0">
              <a:solidFill>
                <a:srgbClr val="FF0000"/>
              </a:solidFill>
              <a:latin typeface="Calibri" panose="020F0502020204030204"/>
            </a:endParaRPr>
          </a:p>
          <a:p>
            <a:pPr algn="ctr" fontAlgn="b"/>
            <a:r>
              <a:rPr lang="it-IT" sz="2000" b="1" dirty="0" smtClean="0">
                <a:solidFill>
                  <a:srgbClr val="FF0000"/>
                </a:solidFill>
                <a:latin typeface="Calibri" panose="020F0502020204030204"/>
              </a:rPr>
              <a:t> la </a:t>
            </a:r>
            <a:r>
              <a:rPr lang="ro-RO" sz="2000" b="1" dirty="0" smtClean="0">
                <a:solidFill>
                  <a:srgbClr val="FF0000"/>
                </a:solidFill>
                <a:latin typeface="Calibri" panose="020F0502020204030204"/>
              </a:rPr>
              <a:t>sfârșitul</a:t>
            </a:r>
            <a:r>
              <a:rPr lang="it-IT" sz="2000" b="1" dirty="0" smtClean="0">
                <a:solidFill>
                  <a:srgbClr val="FF0000"/>
                </a:solidFill>
                <a:latin typeface="Calibri" panose="020F0502020204030204"/>
              </a:rPr>
              <a:t> anului </a:t>
            </a:r>
            <a:r>
              <a:rPr lang="ro-RO" sz="2000" b="1" dirty="0" smtClean="0">
                <a:solidFill>
                  <a:srgbClr val="FF0000"/>
                </a:solidFill>
                <a:latin typeface="Calibri" panose="020F0502020204030204"/>
              </a:rPr>
              <a:t>ș</a:t>
            </a:r>
            <a:r>
              <a:rPr lang="it-IT" sz="2000" b="1" dirty="0" smtClean="0">
                <a:solidFill>
                  <a:srgbClr val="FF0000"/>
                </a:solidFill>
                <a:latin typeface="Calibri" panose="020F0502020204030204"/>
              </a:rPr>
              <a:t>colar2017-2018</a:t>
            </a:r>
            <a:endParaRPr lang="it-IT" sz="2000" b="1" dirty="0">
              <a:solidFill>
                <a:srgbClr val="FF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/>
        </p:nvGraphicFramePr>
        <p:xfrm>
          <a:off x="571472" y="2643182"/>
          <a:ext cx="7704856" cy="1785950"/>
        </p:xfrm>
        <a:graphic>
          <a:graphicData uri="http://schemas.openxmlformats.org/drawingml/2006/table">
            <a:tbl>
              <a:tblPr/>
              <a:tblGrid>
                <a:gridCol w="952286"/>
                <a:gridCol w="1038857"/>
                <a:gridCol w="1904571"/>
                <a:gridCol w="1904571"/>
                <a:gridCol w="1904571"/>
              </a:tblGrid>
              <a:tr h="10872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Nr. </a:t>
                      </a:r>
                      <a:r>
                        <a:rPr lang="en-US" sz="24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c</a:t>
                      </a:r>
                      <a:r>
                        <a:rPr lang="ro-RO" sz="24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l</a:t>
                      </a:r>
                      <a:r>
                        <a:rPr lang="en-US" sz="2400" b="1" dirty="0" err="1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ase</a:t>
                      </a:r>
                      <a:endParaRPr lang="en-US" sz="2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Nr. </a:t>
                      </a:r>
                      <a:r>
                        <a:rPr lang="en-US" sz="2400" b="1" dirty="0" err="1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elevi</a:t>
                      </a:r>
                      <a:endParaRPr lang="en-US" sz="2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Promovati</a:t>
                      </a:r>
                      <a:endParaRPr lang="en-US" sz="2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Repetenţi </a:t>
                      </a:r>
                      <a:endParaRPr lang="en-US" sz="2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Promovabili-tate</a:t>
                      </a:r>
                      <a:r>
                        <a:rPr lang="en-US" sz="24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</a:t>
                      </a:r>
                      <a:r>
                        <a:rPr lang="en-US" sz="2400" b="1" dirty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(%)</a:t>
                      </a:r>
                      <a:endParaRPr lang="en-US" sz="24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6986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</a:t>
                      </a:r>
                      <a:endParaRPr lang="en-US" sz="32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137</a:t>
                      </a:r>
                      <a:endParaRPr lang="en-US" sz="32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137</a:t>
                      </a:r>
                      <a:endParaRPr lang="en-US" sz="32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</a:t>
                      </a:r>
                      <a:endParaRPr lang="en-US" sz="32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3200" b="1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100%</a:t>
                      </a:r>
                      <a:endParaRPr lang="en-US" sz="32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475656" y="0"/>
            <a:ext cx="62646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o-RO" sz="36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o-RO" sz="3600" b="1" dirty="0" smtClean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Situa</a:t>
            </a:r>
            <a:r>
              <a:rPr lang="ro-RO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ţ</a:t>
            </a:r>
            <a:r>
              <a:rPr lang="en-US" sz="3600" b="1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</a:t>
            </a: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statistic</a:t>
            </a:r>
            <a:r>
              <a:rPr lang="ro-RO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en-US" sz="3600" b="1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nv</a:t>
            </a:r>
            <a:r>
              <a:rPr lang="ro-RO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ăţă</a:t>
            </a: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ro-RO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â</a:t>
            </a:r>
            <a:r>
              <a:rPr lang="en-US" sz="3600" b="1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</a:t>
            </a: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sz="3600" b="1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ciclul</a:t>
            </a:r>
            <a:r>
              <a:rPr lang="en-US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gimazial</a:t>
            </a:r>
            <a:endParaRPr lang="ro-RO" sz="3600" b="1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o-RO" sz="3600" b="1" dirty="0" smtClean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3600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14546" y="500042"/>
            <a:ext cx="47863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it-IT" sz="2000" b="1" dirty="0" smtClean="0">
                <a:solidFill>
                  <a:srgbClr val="0070C0"/>
                </a:solidFill>
                <a:latin typeface="Calibri" panose="020F0502020204030204"/>
              </a:rPr>
              <a:t>Situa</a:t>
            </a:r>
            <a:r>
              <a:rPr lang="ro-RO" sz="2000" b="1" dirty="0" smtClean="0">
                <a:solidFill>
                  <a:srgbClr val="0070C0"/>
                </a:solidFill>
                <a:latin typeface="Calibri" panose="020F0502020204030204"/>
              </a:rPr>
              <a:t>ț</a:t>
            </a:r>
            <a:r>
              <a:rPr lang="it-IT" sz="2000" b="1" dirty="0" smtClean="0">
                <a:solidFill>
                  <a:srgbClr val="0070C0"/>
                </a:solidFill>
                <a:latin typeface="Calibri" panose="020F0502020204030204"/>
              </a:rPr>
              <a:t>ia privind </a:t>
            </a:r>
            <a:r>
              <a:rPr lang="ro-RO" sz="2000" b="1" dirty="0" smtClean="0">
                <a:solidFill>
                  <a:srgbClr val="0070C0"/>
                </a:solidFill>
                <a:latin typeface="Calibri" panose="020F0502020204030204"/>
              </a:rPr>
              <a:t>mișcarea elevilor în ciclul gimnazial în </a:t>
            </a:r>
            <a:r>
              <a:rPr lang="it-IT" sz="2000" b="1" dirty="0" smtClean="0">
                <a:solidFill>
                  <a:srgbClr val="0070C0"/>
                </a:solidFill>
                <a:latin typeface="Calibri" panose="020F0502020204030204"/>
              </a:rPr>
              <a:t> anul </a:t>
            </a:r>
            <a:r>
              <a:rPr lang="ro-RO" sz="2000" b="1" dirty="0" smtClean="0">
                <a:solidFill>
                  <a:srgbClr val="0070C0"/>
                </a:solidFill>
                <a:latin typeface="Calibri" panose="020F0502020204030204"/>
              </a:rPr>
              <a:t>ș</a:t>
            </a:r>
            <a:r>
              <a:rPr lang="it-IT" sz="2000" b="1" dirty="0" smtClean="0">
                <a:solidFill>
                  <a:srgbClr val="0070C0"/>
                </a:solidFill>
                <a:latin typeface="Calibri" panose="020F0502020204030204"/>
              </a:rPr>
              <a:t>colar</a:t>
            </a:r>
            <a:r>
              <a:rPr lang="ro-RO" sz="2000" b="1" dirty="0" smtClean="0">
                <a:solidFill>
                  <a:srgbClr val="0070C0"/>
                </a:solidFill>
                <a:latin typeface="Calibri" panose="020F0502020204030204"/>
              </a:rPr>
              <a:t> </a:t>
            </a:r>
            <a:r>
              <a:rPr lang="it-IT" sz="2000" b="1" dirty="0" smtClean="0">
                <a:solidFill>
                  <a:srgbClr val="0070C0"/>
                </a:solidFill>
                <a:latin typeface="Calibri" panose="020F0502020204030204"/>
              </a:rPr>
              <a:t>2017-2018</a:t>
            </a:r>
            <a:endParaRPr lang="it-IT" sz="2000" b="1" dirty="0">
              <a:solidFill>
                <a:srgbClr val="0070C0"/>
              </a:solidFill>
              <a:latin typeface="Calibri" panose="020F0502020204030204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57160" y="1357302"/>
          <a:ext cx="8429681" cy="4155908"/>
        </p:xfrm>
        <a:graphic>
          <a:graphicData uri="http://schemas.openxmlformats.org/drawingml/2006/table">
            <a:tbl>
              <a:tblPr/>
              <a:tblGrid>
                <a:gridCol w="928692"/>
                <a:gridCol w="500066"/>
                <a:gridCol w="785818"/>
                <a:gridCol w="500066"/>
                <a:gridCol w="714380"/>
                <a:gridCol w="571504"/>
                <a:gridCol w="785818"/>
                <a:gridCol w="500066"/>
                <a:gridCol w="714380"/>
                <a:gridCol w="571504"/>
                <a:gridCol w="785818"/>
                <a:gridCol w="527170"/>
                <a:gridCol w="544399"/>
              </a:tblGrid>
              <a:tr h="928690">
                <a:tc>
                  <a:txBody>
                    <a:bodyPr/>
                    <a:lstStyle/>
                    <a:p>
                      <a:pPr algn="ctr" fontAlgn="b"/>
                      <a:endParaRPr lang="it-IT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Elevi</a:t>
                      </a:r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inscrisi</a:t>
                      </a:r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inceput</a:t>
                      </a:r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an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Elevi</a:t>
                      </a:r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veniti</a:t>
                      </a:r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prin</a:t>
                      </a:r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transfer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Elevi</a:t>
                      </a:r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plecati</a:t>
                      </a:r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prin</a:t>
                      </a:r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transfer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Elevi</a:t>
                      </a:r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retrasi</a:t>
                      </a:r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cerere</a:t>
                      </a:r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Elevi ramasi la sfarsitul anului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Numar</a:t>
                      </a:r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elevi</a:t>
                      </a:r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promovati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</a:tr>
              <a:tr h="11596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CLASA 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din care: </a:t>
                      </a:r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feminin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din care: </a:t>
                      </a:r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feminin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din care: </a:t>
                      </a:r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feminin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din care: </a:t>
                      </a:r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feminin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din care: </a:t>
                      </a:r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feminin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din care: </a:t>
                      </a:r>
                      <a:r>
                        <a:rPr lang="en-US" sz="1600" b="0" i="0" u="none" strike="noStrike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feminin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3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3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VIA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3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VIB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3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VIIA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3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VIIB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3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VIII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3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53" marR="6153" marT="61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8072</Words>
  <Application>WPS Presentation</Application>
  <PresentationFormat>On-screen Show (4:3)</PresentationFormat>
  <Paragraphs>2285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40" baseType="lpstr">
      <vt:lpstr>Arial</vt:lpstr>
      <vt:lpstr>SimSun</vt:lpstr>
      <vt:lpstr>Wingdings</vt:lpstr>
      <vt:lpstr>Wingdings 2</vt:lpstr>
      <vt:lpstr>Verdana</vt:lpstr>
      <vt:lpstr>Times New Roman</vt:lpstr>
      <vt:lpstr>Times New Roman</vt:lpstr>
      <vt:lpstr>Calibri</vt:lpstr>
      <vt:lpstr>Calibri</vt:lpstr>
      <vt:lpstr>Microsoft YaHei</vt:lpstr>
      <vt:lpstr>Arial Unicode MS</vt:lpstr>
      <vt:lpstr>Tahoma</vt:lpstr>
      <vt:lpstr>Verdana</vt:lpstr>
      <vt:lpstr>Aspect</vt:lpstr>
      <vt:lpstr>     COLEGIUL NAŢIONAL “GEORGE-BARIŢIU”  CLUJ-NAPOCA  RAPORT AN ŞCOLAR 2017-2018  </vt:lpstr>
      <vt:lpstr>INCADRĂRI     2017-2018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Inserția absolvenților de gimnaziu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INSERȚIA ABSOLVENȚILOR DE LICEU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BIBLIOTECA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 AN Şcolar 2011-2012</dc:title>
  <dc:creator>User</dc:creator>
  <cp:lastModifiedBy>PC</cp:lastModifiedBy>
  <cp:revision>321</cp:revision>
  <dcterms:created xsi:type="dcterms:W3CDTF">2018-10-10T18:48:49Z</dcterms:created>
  <dcterms:modified xsi:type="dcterms:W3CDTF">2018-10-10T18:59:17Z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1033-10.2.0.7456</vt:lpwstr>
  </property>
</Properties>
</file>